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306" r:id="rId3"/>
    <p:sldId id="310" r:id="rId4"/>
    <p:sldId id="309" r:id="rId5"/>
    <p:sldId id="311" r:id="rId6"/>
    <p:sldId id="312" r:id="rId7"/>
    <p:sldId id="363" r:id="rId8"/>
    <p:sldId id="315" r:id="rId9"/>
    <p:sldId id="317" r:id="rId10"/>
    <p:sldId id="316" r:id="rId11"/>
    <p:sldId id="318" r:id="rId12"/>
    <p:sldId id="319" r:id="rId13"/>
    <p:sldId id="327" r:id="rId14"/>
    <p:sldId id="328" r:id="rId15"/>
    <p:sldId id="329" r:id="rId16"/>
    <p:sldId id="330" r:id="rId17"/>
    <p:sldId id="324" r:id="rId18"/>
    <p:sldId id="331" r:id="rId19"/>
    <p:sldId id="369" r:id="rId20"/>
    <p:sldId id="372" r:id="rId21"/>
    <p:sldId id="373" r:id="rId22"/>
    <p:sldId id="371" r:id="rId23"/>
    <p:sldId id="374" r:id="rId24"/>
    <p:sldId id="375" r:id="rId25"/>
    <p:sldId id="336" r:id="rId26"/>
    <p:sldId id="333" r:id="rId27"/>
    <p:sldId id="334" r:id="rId28"/>
    <p:sldId id="335" r:id="rId29"/>
    <p:sldId id="355" r:id="rId30"/>
    <p:sldId id="357" r:id="rId31"/>
    <p:sldId id="358" r:id="rId32"/>
    <p:sldId id="359" r:id="rId33"/>
    <p:sldId id="379" r:id="rId34"/>
    <p:sldId id="361" r:id="rId3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C51"/>
    <a:srgbClr val="AE976A"/>
    <a:srgbClr val="FFFFFF"/>
    <a:srgbClr val="FEFEFE"/>
    <a:srgbClr val="D7F3FD"/>
    <a:srgbClr val="E7DFE7"/>
    <a:srgbClr val="515453"/>
    <a:srgbClr val="EEE7EF"/>
    <a:srgbClr val="E9DEE5"/>
    <a:srgbClr val="B7A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256" autoAdjust="0"/>
  </p:normalViewPr>
  <p:slideViewPr>
    <p:cSldViewPr snapToGrid="0">
      <p:cViewPr varScale="1">
        <p:scale>
          <a:sx n="100" d="100"/>
          <a:sy n="100" d="100"/>
        </p:scale>
        <p:origin x="95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09B2D-19AC-42FB-A829-E79C85F9583B}" type="datetimeFigureOut">
              <a:rPr lang="tr-TR" smtClean="0"/>
              <a:t>16.01.2026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E31815-B1D5-4AF2-AC4F-40476CFE6F10}" type="slidenum">
              <a:rPr lang="tr-TR" smtClean="0"/>
              <a:t>‹#›</a:t>
            </a:fld>
            <a:endParaRPr lang="tr-TR"/>
          </a:p>
        </p:txBody>
      </p:sp>
    </p:spTree>
    <p:extLst>
      <p:ext uri="{BB962C8B-B14F-4D97-AF65-F5344CB8AC3E}">
        <p14:creationId xmlns:p14="http://schemas.microsoft.com/office/powerpoint/2010/main" val="3769592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1</a:t>
            </a:fld>
            <a:endParaRPr lang="tr-TR" dirty="0"/>
          </a:p>
        </p:txBody>
      </p:sp>
    </p:spTree>
    <p:extLst>
      <p:ext uri="{BB962C8B-B14F-4D97-AF65-F5344CB8AC3E}">
        <p14:creationId xmlns:p14="http://schemas.microsoft.com/office/powerpoint/2010/main" val="313274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10</a:t>
            </a:fld>
            <a:endParaRPr lang="tr-TR" dirty="0"/>
          </a:p>
        </p:txBody>
      </p:sp>
    </p:spTree>
    <p:extLst>
      <p:ext uri="{BB962C8B-B14F-4D97-AF65-F5344CB8AC3E}">
        <p14:creationId xmlns:p14="http://schemas.microsoft.com/office/powerpoint/2010/main" val="872839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11</a:t>
            </a:fld>
            <a:endParaRPr lang="tr-TR" dirty="0"/>
          </a:p>
        </p:txBody>
      </p:sp>
    </p:spTree>
    <p:extLst>
      <p:ext uri="{BB962C8B-B14F-4D97-AF65-F5344CB8AC3E}">
        <p14:creationId xmlns:p14="http://schemas.microsoft.com/office/powerpoint/2010/main" val="3042450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12</a:t>
            </a:fld>
            <a:endParaRPr lang="tr-TR" dirty="0"/>
          </a:p>
        </p:txBody>
      </p:sp>
    </p:spTree>
    <p:extLst>
      <p:ext uri="{BB962C8B-B14F-4D97-AF65-F5344CB8AC3E}">
        <p14:creationId xmlns:p14="http://schemas.microsoft.com/office/powerpoint/2010/main" val="1204529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13</a:t>
            </a:fld>
            <a:endParaRPr lang="tr-TR" dirty="0"/>
          </a:p>
        </p:txBody>
      </p:sp>
    </p:spTree>
    <p:extLst>
      <p:ext uri="{BB962C8B-B14F-4D97-AF65-F5344CB8AC3E}">
        <p14:creationId xmlns:p14="http://schemas.microsoft.com/office/powerpoint/2010/main" val="3697290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14</a:t>
            </a:fld>
            <a:endParaRPr lang="tr-TR" dirty="0"/>
          </a:p>
        </p:txBody>
      </p:sp>
    </p:spTree>
    <p:extLst>
      <p:ext uri="{BB962C8B-B14F-4D97-AF65-F5344CB8AC3E}">
        <p14:creationId xmlns:p14="http://schemas.microsoft.com/office/powerpoint/2010/main" val="1388798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15</a:t>
            </a:fld>
            <a:endParaRPr lang="tr-TR" dirty="0"/>
          </a:p>
        </p:txBody>
      </p:sp>
    </p:spTree>
    <p:extLst>
      <p:ext uri="{BB962C8B-B14F-4D97-AF65-F5344CB8AC3E}">
        <p14:creationId xmlns:p14="http://schemas.microsoft.com/office/powerpoint/2010/main" val="2264545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16</a:t>
            </a:fld>
            <a:endParaRPr lang="tr-TR" dirty="0"/>
          </a:p>
        </p:txBody>
      </p:sp>
    </p:spTree>
    <p:extLst>
      <p:ext uri="{BB962C8B-B14F-4D97-AF65-F5344CB8AC3E}">
        <p14:creationId xmlns:p14="http://schemas.microsoft.com/office/powerpoint/2010/main" val="1914087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17</a:t>
            </a:fld>
            <a:endParaRPr lang="tr-TR" dirty="0"/>
          </a:p>
        </p:txBody>
      </p:sp>
    </p:spTree>
    <p:extLst>
      <p:ext uri="{BB962C8B-B14F-4D97-AF65-F5344CB8AC3E}">
        <p14:creationId xmlns:p14="http://schemas.microsoft.com/office/powerpoint/2010/main" val="3768592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18</a:t>
            </a:fld>
            <a:endParaRPr lang="tr-TR" dirty="0"/>
          </a:p>
        </p:txBody>
      </p:sp>
    </p:spTree>
    <p:extLst>
      <p:ext uri="{BB962C8B-B14F-4D97-AF65-F5344CB8AC3E}">
        <p14:creationId xmlns:p14="http://schemas.microsoft.com/office/powerpoint/2010/main" val="1822625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E3C20-B266-177E-60A0-618A73CA666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C3103DD-2B62-6AC4-7B1D-F971776C4E0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F824C9A-A260-5DED-EEDB-1CBEF0AB5CC2}"/>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19E6353-0956-6F51-D903-751095C97868}"/>
              </a:ext>
            </a:extLst>
          </p:cNvPr>
          <p:cNvSpPr>
            <a:spLocks noGrp="1"/>
          </p:cNvSpPr>
          <p:nvPr>
            <p:ph type="sldNum" sz="quarter" idx="5"/>
          </p:nvPr>
        </p:nvSpPr>
        <p:spPr/>
        <p:txBody>
          <a:bodyPr/>
          <a:lstStyle/>
          <a:p>
            <a:fld id="{93E31815-B1D5-4AF2-AC4F-40476CFE6F10}" type="slidenum">
              <a:rPr lang="tr-TR" smtClean="0"/>
              <a:t>19</a:t>
            </a:fld>
            <a:endParaRPr lang="tr-TR" dirty="0"/>
          </a:p>
        </p:txBody>
      </p:sp>
    </p:spTree>
    <p:extLst>
      <p:ext uri="{BB962C8B-B14F-4D97-AF65-F5344CB8AC3E}">
        <p14:creationId xmlns:p14="http://schemas.microsoft.com/office/powerpoint/2010/main" val="261416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2</a:t>
            </a:fld>
            <a:endParaRPr lang="tr-TR" dirty="0"/>
          </a:p>
        </p:txBody>
      </p:sp>
    </p:spTree>
    <p:extLst>
      <p:ext uri="{BB962C8B-B14F-4D97-AF65-F5344CB8AC3E}">
        <p14:creationId xmlns:p14="http://schemas.microsoft.com/office/powerpoint/2010/main" val="762064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4E29D-B06D-C7F2-26A8-C7B3A90EC45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16F114F-161C-9489-80D8-7ED3957FCF2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B19E149-A8EC-265E-E66B-B51D2F99B78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445FBD04-284E-9D70-B619-B23FAFBA2FBA}"/>
              </a:ext>
            </a:extLst>
          </p:cNvPr>
          <p:cNvSpPr>
            <a:spLocks noGrp="1"/>
          </p:cNvSpPr>
          <p:nvPr>
            <p:ph type="sldNum" sz="quarter" idx="5"/>
          </p:nvPr>
        </p:nvSpPr>
        <p:spPr/>
        <p:txBody>
          <a:bodyPr/>
          <a:lstStyle/>
          <a:p>
            <a:fld id="{93E31815-B1D5-4AF2-AC4F-40476CFE6F10}" type="slidenum">
              <a:rPr lang="tr-TR" smtClean="0"/>
              <a:t>20</a:t>
            </a:fld>
            <a:endParaRPr lang="tr-TR" dirty="0"/>
          </a:p>
        </p:txBody>
      </p:sp>
    </p:spTree>
    <p:extLst>
      <p:ext uri="{BB962C8B-B14F-4D97-AF65-F5344CB8AC3E}">
        <p14:creationId xmlns:p14="http://schemas.microsoft.com/office/powerpoint/2010/main" val="3939104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29CC2-43B0-2437-723C-C6D33920395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4CF368A-8631-5F40-81A2-4262804C8DA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131E1DD-398F-CE54-6A25-FCED7E3DF46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C27FED9-6965-31F2-1D0A-AF8A2218F732}"/>
              </a:ext>
            </a:extLst>
          </p:cNvPr>
          <p:cNvSpPr>
            <a:spLocks noGrp="1"/>
          </p:cNvSpPr>
          <p:nvPr>
            <p:ph type="sldNum" sz="quarter" idx="5"/>
          </p:nvPr>
        </p:nvSpPr>
        <p:spPr/>
        <p:txBody>
          <a:bodyPr/>
          <a:lstStyle/>
          <a:p>
            <a:fld id="{93E31815-B1D5-4AF2-AC4F-40476CFE6F10}" type="slidenum">
              <a:rPr lang="tr-TR" smtClean="0"/>
              <a:t>21</a:t>
            </a:fld>
            <a:endParaRPr lang="tr-TR" dirty="0"/>
          </a:p>
        </p:txBody>
      </p:sp>
    </p:spTree>
    <p:extLst>
      <p:ext uri="{BB962C8B-B14F-4D97-AF65-F5344CB8AC3E}">
        <p14:creationId xmlns:p14="http://schemas.microsoft.com/office/powerpoint/2010/main" val="2140869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55B16-50D4-27BE-D886-0E767AAEC3E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6978EE8-9D33-2E4F-3EAB-3BA887D6046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12FE967-5DAC-D0DA-393D-270D0A8F512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F1829F55-79F8-E78B-5ECB-8ACBF717E778}"/>
              </a:ext>
            </a:extLst>
          </p:cNvPr>
          <p:cNvSpPr>
            <a:spLocks noGrp="1"/>
          </p:cNvSpPr>
          <p:nvPr>
            <p:ph type="sldNum" sz="quarter" idx="5"/>
          </p:nvPr>
        </p:nvSpPr>
        <p:spPr/>
        <p:txBody>
          <a:bodyPr/>
          <a:lstStyle/>
          <a:p>
            <a:fld id="{93E31815-B1D5-4AF2-AC4F-40476CFE6F10}" type="slidenum">
              <a:rPr lang="tr-TR" smtClean="0"/>
              <a:t>22</a:t>
            </a:fld>
            <a:endParaRPr lang="tr-TR" dirty="0"/>
          </a:p>
        </p:txBody>
      </p:sp>
    </p:spTree>
    <p:extLst>
      <p:ext uri="{BB962C8B-B14F-4D97-AF65-F5344CB8AC3E}">
        <p14:creationId xmlns:p14="http://schemas.microsoft.com/office/powerpoint/2010/main" val="4102903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90501-9586-0AA8-4519-99C745F41EC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C4E45E1-44E6-0B6D-34E9-F7845C240DD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B623E2F-54B2-A6F7-A1BD-38F9040E831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FB0FEE31-BEF7-100C-C80D-F5B5000DAF90}"/>
              </a:ext>
            </a:extLst>
          </p:cNvPr>
          <p:cNvSpPr>
            <a:spLocks noGrp="1"/>
          </p:cNvSpPr>
          <p:nvPr>
            <p:ph type="sldNum" sz="quarter" idx="5"/>
          </p:nvPr>
        </p:nvSpPr>
        <p:spPr/>
        <p:txBody>
          <a:bodyPr/>
          <a:lstStyle/>
          <a:p>
            <a:fld id="{93E31815-B1D5-4AF2-AC4F-40476CFE6F10}" type="slidenum">
              <a:rPr lang="tr-TR" smtClean="0"/>
              <a:t>23</a:t>
            </a:fld>
            <a:endParaRPr lang="tr-TR" dirty="0"/>
          </a:p>
        </p:txBody>
      </p:sp>
    </p:spTree>
    <p:extLst>
      <p:ext uri="{BB962C8B-B14F-4D97-AF65-F5344CB8AC3E}">
        <p14:creationId xmlns:p14="http://schemas.microsoft.com/office/powerpoint/2010/main" val="4053967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F5AB0-8C73-91BE-4FE6-2ECA72D0C67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630B519-C135-8E49-46FC-0EB06F78E6C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7806613-9C06-FCA6-F412-1BE4C559B523}"/>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F2CE972-44C1-C2B9-DDE0-0ED50BF6C093}"/>
              </a:ext>
            </a:extLst>
          </p:cNvPr>
          <p:cNvSpPr>
            <a:spLocks noGrp="1"/>
          </p:cNvSpPr>
          <p:nvPr>
            <p:ph type="sldNum" sz="quarter" idx="5"/>
          </p:nvPr>
        </p:nvSpPr>
        <p:spPr/>
        <p:txBody>
          <a:bodyPr/>
          <a:lstStyle/>
          <a:p>
            <a:fld id="{93E31815-B1D5-4AF2-AC4F-40476CFE6F10}" type="slidenum">
              <a:rPr lang="tr-TR" smtClean="0"/>
              <a:t>24</a:t>
            </a:fld>
            <a:endParaRPr lang="tr-TR" dirty="0"/>
          </a:p>
        </p:txBody>
      </p:sp>
    </p:spTree>
    <p:extLst>
      <p:ext uri="{BB962C8B-B14F-4D97-AF65-F5344CB8AC3E}">
        <p14:creationId xmlns:p14="http://schemas.microsoft.com/office/powerpoint/2010/main" val="108682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25</a:t>
            </a:fld>
            <a:endParaRPr lang="tr-TR" dirty="0"/>
          </a:p>
        </p:txBody>
      </p:sp>
    </p:spTree>
    <p:extLst>
      <p:ext uri="{BB962C8B-B14F-4D97-AF65-F5344CB8AC3E}">
        <p14:creationId xmlns:p14="http://schemas.microsoft.com/office/powerpoint/2010/main" val="1896594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26</a:t>
            </a:fld>
            <a:endParaRPr lang="tr-TR" dirty="0"/>
          </a:p>
        </p:txBody>
      </p:sp>
    </p:spTree>
    <p:extLst>
      <p:ext uri="{BB962C8B-B14F-4D97-AF65-F5344CB8AC3E}">
        <p14:creationId xmlns:p14="http://schemas.microsoft.com/office/powerpoint/2010/main" val="2587677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27</a:t>
            </a:fld>
            <a:endParaRPr lang="tr-TR" dirty="0"/>
          </a:p>
        </p:txBody>
      </p:sp>
    </p:spTree>
    <p:extLst>
      <p:ext uri="{BB962C8B-B14F-4D97-AF65-F5344CB8AC3E}">
        <p14:creationId xmlns:p14="http://schemas.microsoft.com/office/powerpoint/2010/main" val="3971530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28</a:t>
            </a:fld>
            <a:endParaRPr lang="tr-TR" dirty="0"/>
          </a:p>
        </p:txBody>
      </p:sp>
    </p:spTree>
    <p:extLst>
      <p:ext uri="{BB962C8B-B14F-4D97-AF65-F5344CB8AC3E}">
        <p14:creationId xmlns:p14="http://schemas.microsoft.com/office/powerpoint/2010/main" val="296226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29</a:t>
            </a:fld>
            <a:endParaRPr lang="tr-TR" dirty="0"/>
          </a:p>
        </p:txBody>
      </p:sp>
    </p:spTree>
    <p:extLst>
      <p:ext uri="{BB962C8B-B14F-4D97-AF65-F5344CB8AC3E}">
        <p14:creationId xmlns:p14="http://schemas.microsoft.com/office/powerpoint/2010/main" val="2921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3</a:t>
            </a:fld>
            <a:endParaRPr lang="tr-TR" dirty="0"/>
          </a:p>
        </p:txBody>
      </p:sp>
    </p:spTree>
    <p:extLst>
      <p:ext uri="{BB962C8B-B14F-4D97-AF65-F5344CB8AC3E}">
        <p14:creationId xmlns:p14="http://schemas.microsoft.com/office/powerpoint/2010/main" val="2018644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30</a:t>
            </a:fld>
            <a:endParaRPr lang="tr-TR" dirty="0"/>
          </a:p>
        </p:txBody>
      </p:sp>
    </p:spTree>
    <p:extLst>
      <p:ext uri="{BB962C8B-B14F-4D97-AF65-F5344CB8AC3E}">
        <p14:creationId xmlns:p14="http://schemas.microsoft.com/office/powerpoint/2010/main" val="1029011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31</a:t>
            </a:fld>
            <a:endParaRPr lang="tr-TR" dirty="0"/>
          </a:p>
        </p:txBody>
      </p:sp>
    </p:spTree>
    <p:extLst>
      <p:ext uri="{BB962C8B-B14F-4D97-AF65-F5344CB8AC3E}">
        <p14:creationId xmlns:p14="http://schemas.microsoft.com/office/powerpoint/2010/main" val="1117203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32</a:t>
            </a:fld>
            <a:endParaRPr lang="tr-TR" dirty="0"/>
          </a:p>
        </p:txBody>
      </p:sp>
    </p:spTree>
    <p:extLst>
      <p:ext uri="{BB962C8B-B14F-4D97-AF65-F5344CB8AC3E}">
        <p14:creationId xmlns:p14="http://schemas.microsoft.com/office/powerpoint/2010/main" val="3463501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54552-A3E5-AFFA-EB57-5C23664F77F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4CB3FEB-D5FD-6D95-F7E8-F84C92383FC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0E6E31B-4005-7EB3-8563-92E72B9807D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7E4D554D-4281-8F97-FE16-3FDDFBA65937}"/>
              </a:ext>
            </a:extLst>
          </p:cNvPr>
          <p:cNvSpPr>
            <a:spLocks noGrp="1"/>
          </p:cNvSpPr>
          <p:nvPr>
            <p:ph type="sldNum" sz="quarter" idx="5"/>
          </p:nvPr>
        </p:nvSpPr>
        <p:spPr/>
        <p:txBody>
          <a:bodyPr/>
          <a:lstStyle/>
          <a:p>
            <a:fld id="{93E31815-B1D5-4AF2-AC4F-40476CFE6F10}" type="slidenum">
              <a:rPr lang="tr-TR" smtClean="0"/>
              <a:t>33</a:t>
            </a:fld>
            <a:endParaRPr lang="tr-TR" dirty="0"/>
          </a:p>
        </p:txBody>
      </p:sp>
    </p:spTree>
    <p:extLst>
      <p:ext uri="{BB962C8B-B14F-4D97-AF65-F5344CB8AC3E}">
        <p14:creationId xmlns:p14="http://schemas.microsoft.com/office/powerpoint/2010/main" val="3915710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34</a:t>
            </a:fld>
            <a:endParaRPr lang="tr-TR" dirty="0"/>
          </a:p>
        </p:txBody>
      </p:sp>
    </p:spTree>
    <p:extLst>
      <p:ext uri="{BB962C8B-B14F-4D97-AF65-F5344CB8AC3E}">
        <p14:creationId xmlns:p14="http://schemas.microsoft.com/office/powerpoint/2010/main" val="689102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4</a:t>
            </a:fld>
            <a:endParaRPr lang="tr-TR" dirty="0"/>
          </a:p>
        </p:txBody>
      </p:sp>
    </p:spTree>
    <p:extLst>
      <p:ext uri="{BB962C8B-B14F-4D97-AF65-F5344CB8AC3E}">
        <p14:creationId xmlns:p14="http://schemas.microsoft.com/office/powerpoint/2010/main" val="333362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5</a:t>
            </a:fld>
            <a:endParaRPr lang="tr-TR" dirty="0"/>
          </a:p>
        </p:txBody>
      </p:sp>
    </p:spTree>
    <p:extLst>
      <p:ext uri="{BB962C8B-B14F-4D97-AF65-F5344CB8AC3E}">
        <p14:creationId xmlns:p14="http://schemas.microsoft.com/office/powerpoint/2010/main" val="2953352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6</a:t>
            </a:fld>
            <a:endParaRPr lang="tr-TR" dirty="0"/>
          </a:p>
        </p:txBody>
      </p:sp>
    </p:spTree>
    <p:extLst>
      <p:ext uri="{BB962C8B-B14F-4D97-AF65-F5344CB8AC3E}">
        <p14:creationId xmlns:p14="http://schemas.microsoft.com/office/powerpoint/2010/main" val="4291420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C14EE-615C-66CA-4225-32AD955EB4D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6315117-BD1A-BE9C-D0B7-09AF2F132A7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7D4DCD1-28C7-7BF3-3221-88A685F993F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6BA8C0A-2EB8-8D30-F6B3-2F1FE99AAFBF}"/>
              </a:ext>
            </a:extLst>
          </p:cNvPr>
          <p:cNvSpPr>
            <a:spLocks noGrp="1"/>
          </p:cNvSpPr>
          <p:nvPr>
            <p:ph type="sldNum" sz="quarter" idx="5"/>
          </p:nvPr>
        </p:nvSpPr>
        <p:spPr/>
        <p:txBody>
          <a:bodyPr/>
          <a:lstStyle/>
          <a:p>
            <a:fld id="{93E31815-B1D5-4AF2-AC4F-40476CFE6F10}" type="slidenum">
              <a:rPr lang="tr-TR" smtClean="0"/>
              <a:t>7</a:t>
            </a:fld>
            <a:endParaRPr lang="tr-TR" dirty="0"/>
          </a:p>
        </p:txBody>
      </p:sp>
    </p:spTree>
    <p:extLst>
      <p:ext uri="{BB962C8B-B14F-4D97-AF65-F5344CB8AC3E}">
        <p14:creationId xmlns:p14="http://schemas.microsoft.com/office/powerpoint/2010/main" val="78344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8</a:t>
            </a:fld>
            <a:endParaRPr lang="tr-TR" dirty="0"/>
          </a:p>
        </p:txBody>
      </p:sp>
    </p:spTree>
    <p:extLst>
      <p:ext uri="{BB962C8B-B14F-4D97-AF65-F5344CB8AC3E}">
        <p14:creationId xmlns:p14="http://schemas.microsoft.com/office/powerpoint/2010/main" val="1613517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3E31815-B1D5-4AF2-AC4F-40476CFE6F10}" type="slidenum">
              <a:rPr lang="tr-TR" smtClean="0"/>
              <a:t>9</a:t>
            </a:fld>
            <a:endParaRPr lang="tr-TR" dirty="0"/>
          </a:p>
        </p:txBody>
      </p:sp>
    </p:spTree>
    <p:extLst>
      <p:ext uri="{BB962C8B-B14F-4D97-AF65-F5344CB8AC3E}">
        <p14:creationId xmlns:p14="http://schemas.microsoft.com/office/powerpoint/2010/main" val="4238352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142C6D40-4D3B-4715-A0FC-7564EB689598}" type="datetimeFigureOut">
              <a:rPr lang="tr-TR" smtClean="0"/>
              <a:t>16.01.2026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206AF61-3584-40EE-BD19-398B798C0C9B}" type="slidenum">
              <a:rPr lang="tr-TR" smtClean="0"/>
              <a:t>‹#›</a:t>
            </a:fld>
            <a:endParaRPr lang="tr-TR"/>
          </a:p>
        </p:txBody>
      </p:sp>
    </p:spTree>
    <p:extLst>
      <p:ext uri="{BB962C8B-B14F-4D97-AF65-F5344CB8AC3E}">
        <p14:creationId xmlns:p14="http://schemas.microsoft.com/office/powerpoint/2010/main" val="833215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42C6D40-4D3B-4715-A0FC-7564EB689598}" type="datetimeFigureOut">
              <a:rPr lang="tr-TR" smtClean="0"/>
              <a:t>16.01.2026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206AF61-3584-40EE-BD19-398B798C0C9B}" type="slidenum">
              <a:rPr lang="tr-TR" smtClean="0"/>
              <a:t>‹#›</a:t>
            </a:fld>
            <a:endParaRPr lang="tr-TR"/>
          </a:p>
        </p:txBody>
      </p:sp>
    </p:spTree>
    <p:extLst>
      <p:ext uri="{BB962C8B-B14F-4D97-AF65-F5344CB8AC3E}">
        <p14:creationId xmlns:p14="http://schemas.microsoft.com/office/powerpoint/2010/main" val="1956739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42C6D40-4D3B-4715-A0FC-7564EB689598}" type="datetimeFigureOut">
              <a:rPr lang="tr-TR" smtClean="0"/>
              <a:t>16.01.2026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206AF61-3584-40EE-BD19-398B798C0C9B}" type="slidenum">
              <a:rPr lang="tr-TR" smtClean="0"/>
              <a:t>‹#›</a:t>
            </a:fld>
            <a:endParaRPr lang="tr-TR"/>
          </a:p>
        </p:txBody>
      </p:sp>
    </p:spTree>
    <p:extLst>
      <p:ext uri="{BB962C8B-B14F-4D97-AF65-F5344CB8AC3E}">
        <p14:creationId xmlns:p14="http://schemas.microsoft.com/office/powerpoint/2010/main" val="4062672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42C6D40-4D3B-4715-A0FC-7564EB689598}" type="datetimeFigureOut">
              <a:rPr lang="tr-TR" smtClean="0"/>
              <a:t>16.01.2026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206AF61-3584-40EE-BD19-398B798C0C9B}" type="slidenum">
              <a:rPr lang="tr-TR" smtClean="0"/>
              <a:t>‹#›</a:t>
            </a:fld>
            <a:endParaRPr lang="tr-TR"/>
          </a:p>
        </p:txBody>
      </p:sp>
    </p:spTree>
    <p:extLst>
      <p:ext uri="{BB962C8B-B14F-4D97-AF65-F5344CB8AC3E}">
        <p14:creationId xmlns:p14="http://schemas.microsoft.com/office/powerpoint/2010/main" val="1656243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142C6D40-4D3B-4715-A0FC-7564EB689598}" type="datetimeFigureOut">
              <a:rPr lang="tr-TR" smtClean="0"/>
              <a:t>16.01.2026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206AF61-3584-40EE-BD19-398B798C0C9B}" type="slidenum">
              <a:rPr lang="tr-TR" smtClean="0"/>
              <a:t>‹#›</a:t>
            </a:fld>
            <a:endParaRPr lang="tr-TR"/>
          </a:p>
        </p:txBody>
      </p:sp>
    </p:spTree>
    <p:extLst>
      <p:ext uri="{BB962C8B-B14F-4D97-AF65-F5344CB8AC3E}">
        <p14:creationId xmlns:p14="http://schemas.microsoft.com/office/powerpoint/2010/main" val="2840192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142C6D40-4D3B-4715-A0FC-7564EB689598}" type="datetimeFigureOut">
              <a:rPr lang="tr-TR" smtClean="0"/>
              <a:t>16.01.2026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206AF61-3584-40EE-BD19-398B798C0C9B}" type="slidenum">
              <a:rPr lang="tr-TR" smtClean="0"/>
              <a:t>‹#›</a:t>
            </a:fld>
            <a:endParaRPr lang="tr-TR"/>
          </a:p>
        </p:txBody>
      </p:sp>
    </p:spTree>
    <p:extLst>
      <p:ext uri="{BB962C8B-B14F-4D97-AF65-F5344CB8AC3E}">
        <p14:creationId xmlns:p14="http://schemas.microsoft.com/office/powerpoint/2010/main" val="2415266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142C6D40-4D3B-4715-A0FC-7564EB689598}" type="datetimeFigureOut">
              <a:rPr lang="tr-TR" smtClean="0"/>
              <a:t>16.01.2026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206AF61-3584-40EE-BD19-398B798C0C9B}" type="slidenum">
              <a:rPr lang="tr-TR" smtClean="0"/>
              <a:t>‹#›</a:t>
            </a:fld>
            <a:endParaRPr lang="tr-TR"/>
          </a:p>
        </p:txBody>
      </p:sp>
    </p:spTree>
    <p:extLst>
      <p:ext uri="{BB962C8B-B14F-4D97-AF65-F5344CB8AC3E}">
        <p14:creationId xmlns:p14="http://schemas.microsoft.com/office/powerpoint/2010/main" val="2455156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142C6D40-4D3B-4715-A0FC-7564EB689598}" type="datetimeFigureOut">
              <a:rPr lang="tr-TR" smtClean="0"/>
              <a:t>16.01.2026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206AF61-3584-40EE-BD19-398B798C0C9B}" type="slidenum">
              <a:rPr lang="tr-TR" smtClean="0"/>
              <a:t>‹#›</a:t>
            </a:fld>
            <a:endParaRPr lang="tr-TR"/>
          </a:p>
        </p:txBody>
      </p:sp>
    </p:spTree>
    <p:extLst>
      <p:ext uri="{BB962C8B-B14F-4D97-AF65-F5344CB8AC3E}">
        <p14:creationId xmlns:p14="http://schemas.microsoft.com/office/powerpoint/2010/main" val="2484593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42C6D40-4D3B-4715-A0FC-7564EB689598}" type="datetimeFigureOut">
              <a:rPr lang="tr-TR" smtClean="0"/>
              <a:t>16.01.2026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206AF61-3584-40EE-BD19-398B798C0C9B}" type="slidenum">
              <a:rPr lang="tr-TR" smtClean="0"/>
              <a:t>‹#›</a:t>
            </a:fld>
            <a:endParaRPr lang="tr-TR"/>
          </a:p>
        </p:txBody>
      </p:sp>
    </p:spTree>
    <p:extLst>
      <p:ext uri="{BB962C8B-B14F-4D97-AF65-F5344CB8AC3E}">
        <p14:creationId xmlns:p14="http://schemas.microsoft.com/office/powerpoint/2010/main" val="315872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142C6D40-4D3B-4715-A0FC-7564EB689598}" type="datetimeFigureOut">
              <a:rPr lang="tr-TR" smtClean="0"/>
              <a:t>16.01.2026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206AF61-3584-40EE-BD19-398B798C0C9B}" type="slidenum">
              <a:rPr lang="tr-TR" smtClean="0"/>
              <a:t>‹#›</a:t>
            </a:fld>
            <a:endParaRPr lang="tr-TR"/>
          </a:p>
        </p:txBody>
      </p:sp>
    </p:spTree>
    <p:extLst>
      <p:ext uri="{BB962C8B-B14F-4D97-AF65-F5344CB8AC3E}">
        <p14:creationId xmlns:p14="http://schemas.microsoft.com/office/powerpoint/2010/main" val="3973076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142C6D40-4D3B-4715-A0FC-7564EB689598}" type="datetimeFigureOut">
              <a:rPr lang="tr-TR" smtClean="0"/>
              <a:t>16.01.2026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206AF61-3584-40EE-BD19-398B798C0C9B}" type="slidenum">
              <a:rPr lang="tr-TR" smtClean="0"/>
              <a:t>‹#›</a:t>
            </a:fld>
            <a:endParaRPr lang="tr-TR"/>
          </a:p>
        </p:txBody>
      </p:sp>
    </p:spTree>
    <p:extLst>
      <p:ext uri="{BB962C8B-B14F-4D97-AF65-F5344CB8AC3E}">
        <p14:creationId xmlns:p14="http://schemas.microsoft.com/office/powerpoint/2010/main" val="138300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C6D40-4D3B-4715-A0FC-7564EB689598}" type="datetimeFigureOut">
              <a:rPr lang="tr-TR" smtClean="0"/>
              <a:t>16.01.2026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6AF61-3584-40EE-BD19-398B798C0C9B}" type="slidenum">
              <a:rPr lang="tr-TR" smtClean="0"/>
              <a:t>‹#›</a:t>
            </a:fld>
            <a:endParaRPr lang="tr-TR"/>
          </a:p>
        </p:txBody>
      </p:sp>
    </p:spTree>
    <p:extLst>
      <p:ext uri="{BB962C8B-B14F-4D97-AF65-F5344CB8AC3E}">
        <p14:creationId xmlns:p14="http://schemas.microsoft.com/office/powerpoint/2010/main" val="998185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8744"/>
            <a:ext cx="12192000" cy="8619202"/>
          </a:xfrm>
          <a:prstGeom prst="rect">
            <a:avLst/>
          </a:prstGeom>
        </p:spPr>
      </p:pic>
      <p:sp>
        <p:nvSpPr>
          <p:cNvPr id="5" name="Metin kutusu 4"/>
          <p:cNvSpPr txBox="1"/>
          <p:nvPr/>
        </p:nvSpPr>
        <p:spPr>
          <a:xfrm>
            <a:off x="1865987" y="6120458"/>
            <a:ext cx="8637006" cy="369332"/>
          </a:xfrm>
          <a:prstGeom prst="rect">
            <a:avLst/>
          </a:prstGeom>
          <a:noFill/>
        </p:spPr>
        <p:txBody>
          <a:bodyPr wrap="square" rtlCol="0">
            <a:spAutoFit/>
          </a:bodyPr>
          <a:lstStyle/>
          <a:p>
            <a:pPr algn="ctr"/>
            <a:r>
              <a:rPr lang="tr-TR" dirty="0">
                <a:solidFill>
                  <a:srgbClr val="4A4E68"/>
                </a:solidFill>
                <a:latin typeface="Times New Roman" panose="02020603050405020304" pitchFamily="18" charset="0"/>
                <a:cs typeface="Times New Roman" panose="02020603050405020304" pitchFamily="18" charset="0"/>
              </a:rPr>
              <a:t>BİLGİ İŞLEM DAİRE BAŞKANLIĞI</a:t>
            </a:r>
          </a:p>
        </p:txBody>
      </p:sp>
      <p:sp>
        <p:nvSpPr>
          <p:cNvPr id="6" name="Metin kutusu 5">
            <a:extLst>
              <a:ext uri="{FF2B5EF4-FFF2-40B4-BE49-F238E27FC236}">
                <a16:creationId xmlns:a16="http://schemas.microsoft.com/office/drawing/2014/main" id="{BE8B87E1-17A0-4BD5-BD4F-9BA012236B12}"/>
              </a:ext>
            </a:extLst>
          </p:cNvPr>
          <p:cNvSpPr txBox="1"/>
          <p:nvPr/>
        </p:nvSpPr>
        <p:spPr>
          <a:xfrm>
            <a:off x="1777497" y="5375183"/>
            <a:ext cx="8637006" cy="646331"/>
          </a:xfrm>
          <a:prstGeom prst="rect">
            <a:avLst/>
          </a:prstGeom>
          <a:noFill/>
        </p:spPr>
        <p:txBody>
          <a:bodyPr wrap="square" rtlCol="0">
            <a:spAutoFit/>
          </a:bodyPr>
          <a:lstStyle/>
          <a:p>
            <a:pPr algn="ctr"/>
            <a:r>
              <a:rPr lang="tr-TR" sz="3600" dirty="0">
                <a:solidFill>
                  <a:srgbClr val="4A4E68"/>
                </a:solidFill>
                <a:latin typeface="Times New Roman" panose="02020603050405020304" pitchFamily="18" charset="0"/>
                <a:cs typeface="Times New Roman" panose="02020603050405020304" pitchFamily="18" charset="0"/>
              </a:rPr>
              <a:t>Bilgi Güvenliği Farkındalık Eğitimi</a:t>
            </a:r>
          </a:p>
        </p:txBody>
      </p:sp>
      <p:sp>
        <p:nvSpPr>
          <p:cNvPr id="2" name="Metin kutusu 1">
            <a:extLst>
              <a:ext uri="{FF2B5EF4-FFF2-40B4-BE49-F238E27FC236}">
                <a16:creationId xmlns:a16="http://schemas.microsoft.com/office/drawing/2014/main" id="{C2ED45EE-76EE-19D4-D02C-37D3E55BA5D2}"/>
              </a:ext>
            </a:extLst>
          </p:cNvPr>
          <p:cNvSpPr txBox="1"/>
          <p:nvPr/>
        </p:nvSpPr>
        <p:spPr>
          <a:xfrm>
            <a:off x="1865987" y="6404068"/>
            <a:ext cx="8637006" cy="369332"/>
          </a:xfrm>
          <a:prstGeom prst="rect">
            <a:avLst/>
          </a:prstGeom>
          <a:noFill/>
        </p:spPr>
        <p:txBody>
          <a:bodyPr wrap="square" rtlCol="0">
            <a:spAutoFit/>
          </a:bodyPr>
          <a:lstStyle/>
          <a:p>
            <a:pPr algn="ctr"/>
            <a:r>
              <a:rPr lang="tr-TR" dirty="0">
                <a:solidFill>
                  <a:srgbClr val="4A4E68"/>
                </a:solidFill>
                <a:latin typeface="Times New Roman" panose="02020603050405020304" pitchFamily="18" charset="0"/>
                <a:cs typeface="Times New Roman" panose="02020603050405020304" pitchFamily="18" charset="0"/>
              </a:rPr>
              <a:t>2025</a:t>
            </a:r>
          </a:p>
        </p:txBody>
      </p:sp>
    </p:spTree>
    <p:extLst>
      <p:ext uri="{BB962C8B-B14F-4D97-AF65-F5344CB8AC3E}">
        <p14:creationId xmlns:p14="http://schemas.microsoft.com/office/powerpoint/2010/main" val="1671779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6143623"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Zayıf Parola Sonuçları</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031165" y="2218236"/>
            <a:ext cx="9282193" cy="19309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tr-TR" sz="1600" dirty="0">
                <a:latin typeface="Times New Roman" panose="02020603050405020304" pitchFamily="18" charset="0"/>
                <a:cs typeface="Times New Roman" panose="02020603050405020304" pitchFamily="18" charset="0"/>
              </a:rPr>
              <a:t>Zayıf parola ve oturum seçenekleri neticesinde hesaplarınızın başkası tarafından ele geçirilmesi mümkündür. Telafisi olmayan sonuçlar doğurabilir. Kişisel/kurumsal veri kaybı, maddi kayıplar, ele geçirilen verinin içeriğine bağlı olarak sadece siz değil çevrenizdeki kişileri de etkileyecek kayıplar yaşanabilir. Bazen kullanıcı kaynaklı değil de kurumsal hatalar neticesinde veri ihlaline uğrayabiliriz. Bu nedenle benzer parolalar diğer hesaplarımızı da riske atar. </a:t>
            </a:r>
          </a:p>
          <a:p>
            <a:pPr marL="0" indent="0" algn="just">
              <a:lnSpc>
                <a:spcPct val="150000"/>
              </a:lnSpc>
              <a:buNone/>
            </a:pPr>
            <a:endParaRPr lang="tr-TR" sz="1600" dirty="0">
              <a:latin typeface="Times New Roman" panose="02020603050405020304" pitchFamily="18" charset="0"/>
              <a:cs typeface="Times New Roman" panose="02020603050405020304" pitchFamily="18" charset="0"/>
            </a:endParaRPr>
          </a:p>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11" name="İçerik Yer Tutucusu 2">
            <a:extLst>
              <a:ext uri="{FF2B5EF4-FFF2-40B4-BE49-F238E27FC236}">
                <a16:creationId xmlns:a16="http://schemas.microsoft.com/office/drawing/2014/main" id="{F16979A7-9A8B-494E-BF8B-6C4AE7465161}"/>
              </a:ext>
            </a:extLst>
          </p:cNvPr>
          <p:cNvSpPr txBox="1">
            <a:spLocks/>
          </p:cNvSpPr>
          <p:nvPr/>
        </p:nvSpPr>
        <p:spPr>
          <a:xfrm>
            <a:off x="1923439" y="4272781"/>
            <a:ext cx="6001790" cy="2667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tr-TR" sz="1600" dirty="0">
                <a:latin typeface="Times New Roman" panose="02020603050405020304" pitchFamily="18" charset="0"/>
                <a:cs typeface="Times New Roman" panose="02020603050405020304" pitchFamily="18" charset="0"/>
              </a:rPr>
              <a:t>2025’te ortaya çıkan veri sızıntılarında 183 milyon e-posta ve parola, ayrıca 16 milyar oturum bilgisi üç farklı bağımsız sızıntıdan toplanarak çevrimiçi ortama yayıldı — bu durum parola güvenliğinin önemini bir kez daha gösteriyor.</a:t>
            </a:r>
          </a:p>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pic>
        <p:nvPicPr>
          <p:cNvPr id="1028" name="Picture 4" descr="Protecting Your Business from Cybercrime | Leavitt Group">
            <a:extLst>
              <a:ext uri="{FF2B5EF4-FFF2-40B4-BE49-F238E27FC236}">
                <a16:creationId xmlns:a16="http://schemas.microsoft.com/office/drawing/2014/main" id="{B00DCE02-5AEB-4F3E-A786-5EB187ACA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6721" y="4243285"/>
            <a:ext cx="3347564" cy="2231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36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6446050"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Güçlü Oturum Seçenekleri</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5139891" y="2341805"/>
            <a:ext cx="6147233" cy="38857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tr-TR" sz="1800" dirty="0">
                <a:latin typeface="Times New Roman" panose="02020603050405020304" pitchFamily="18" charset="0"/>
                <a:cs typeface="Times New Roman" panose="02020603050405020304" pitchFamily="18" charset="0"/>
              </a:rPr>
              <a:t>Güçlü bir parolanın yanı sıra bir diğer önlem de güvenli oturum seçenekleri oluşturmaktır. </a:t>
            </a:r>
          </a:p>
          <a:p>
            <a:pPr algn="just">
              <a:lnSpc>
                <a:spcPct val="150000"/>
              </a:lnSpc>
            </a:pPr>
            <a:r>
              <a:rPr lang="tr-TR" sz="1800" dirty="0">
                <a:latin typeface="Times New Roman" panose="02020603050405020304" pitchFamily="18" charset="0"/>
                <a:cs typeface="Times New Roman" panose="02020603050405020304" pitchFamily="18" charset="0"/>
              </a:rPr>
              <a:t>Oturum açtığınız uygulamalardan işiniz bittiğinde oturum kapatmayı unutmayınız.</a:t>
            </a:r>
          </a:p>
          <a:p>
            <a:pPr algn="just">
              <a:lnSpc>
                <a:spcPct val="150000"/>
              </a:lnSpc>
            </a:pPr>
            <a:r>
              <a:rPr lang="tr-TR" sz="1800" dirty="0">
                <a:latin typeface="Times New Roman" panose="02020603050405020304" pitchFamily="18" charset="0"/>
                <a:cs typeface="Times New Roman" panose="02020603050405020304" pitchFamily="18" charset="0"/>
              </a:rPr>
              <a:t>Özellikle kendi cihazınız dışındaki kullanımlarda şifre kaydetme ve oturum kapatma seçeneklerini unutmayınız.</a:t>
            </a:r>
          </a:p>
          <a:p>
            <a:pPr algn="just">
              <a:lnSpc>
                <a:spcPct val="150000"/>
              </a:lnSpc>
            </a:pPr>
            <a:r>
              <a:rPr lang="tr-TR" sz="1800" dirty="0">
                <a:latin typeface="Times New Roman" panose="02020603050405020304" pitchFamily="18" charset="0"/>
                <a:cs typeface="Times New Roman" panose="02020603050405020304" pitchFamily="18" charset="0"/>
              </a:rPr>
              <a:t>Bilgisayarınız başından uzaklaşırken bilgisayarda Windows + L (</a:t>
            </a:r>
            <a:r>
              <a:rPr lang="tr-TR" sz="1800" dirty="0" err="1">
                <a:latin typeface="Times New Roman" panose="02020603050405020304" pitchFamily="18" charset="0"/>
                <a:cs typeface="Times New Roman" panose="02020603050405020304" pitchFamily="18" charset="0"/>
              </a:rPr>
              <a:t>lock</a:t>
            </a:r>
            <a:r>
              <a:rPr lang="tr-TR" sz="1800" dirty="0">
                <a:latin typeface="Times New Roman" panose="02020603050405020304" pitchFamily="18" charset="0"/>
                <a:cs typeface="Times New Roman" panose="02020603050405020304" pitchFamily="18" charset="0"/>
              </a:rPr>
              <a:t>) kısa yolu ile ekran kilidini aktifleştirebilirsiniz. </a:t>
            </a:r>
          </a:p>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7813BFE6-DEE6-440E-868B-3E49EB4684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9221" y="3356280"/>
            <a:ext cx="1489460" cy="13540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EB8F584-CCA1-4B40-B401-F266416CBC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9931" y="4960409"/>
            <a:ext cx="266700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339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6446050"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Güçlü Oturum Seçenekleri</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057400" y="2368459"/>
            <a:ext cx="9095763" cy="31686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tr-TR" sz="1600" dirty="0">
                <a:latin typeface="Times New Roman" panose="02020603050405020304" pitchFamily="18" charset="0"/>
                <a:cs typeface="Times New Roman" panose="02020603050405020304" pitchFamily="18" charset="0"/>
              </a:rPr>
              <a:t>Özellikle bankacılık ve sosyal medya hesaplarında sıklıkla kullanılan ‘2 adımlı/faktörlü doğrulama’ seçeneklerini imkan sağlayan diğer hesaplarınızda da aktif edin. </a:t>
            </a:r>
          </a:p>
          <a:p>
            <a:pPr algn="just">
              <a:lnSpc>
                <a:spcPct val="150000"/>
              </a:lnSpc>
            </a:pPr>
            <a:r>
              <a:rPr lang="tr-TR" sz="1600" dirty="0" err="1">
                <a:latin typeface="Times New Roman" panose="02020603050405020304" pitchFamily="18" charset="0"/>
                <a:cs typeface="Times New Roman" panose="02020603050405020304" pitchFamily="18" charset="0"/>
              </a:rPr>
              <a:t>Otantikasyon</a:t>
            </a:r>
            <a:r>
              <a:rPr lang="tr-TR" sz="1600" dirty="0">
                <a:latin typeface="Times New Roman" panose="02020603050405020304" pitchFamily="18" charset="0"/>
                <a:cs typeface="Times New Roman" panose="02020603050405020304" pitchFamily="18" charset="0"/>
              </a:rPr>
              <a:t> yöntemlerini olabildiğince sıkı tutun ve hesaplar arası </a:t>
            </a:r>
            <a:r>
              <a:rPr lang="tr-TR" sz="1600" dirty="0" err="1">
                <a:latin typeface="Times New Roman" panose="02020603050405020304" pitchFamily="18" charset="0"/>
                <a:cs typeface="Times New Roman" panose="02020603050405020304" pitchFamily="18" charset="0"/>
              </a:rPr>
              <a:t>otantikasyon</a:t>
            </a:r>
            <a:r>
              <a:rPr lang="tr-TR" sz="1600" dirty="0">
                <a:latin typeface="Times New Roman" panose="02020603050405020304" pitchFamily="18" charset="0"/>
                <a:cs typeface="Times New Roman" panose="02020603050405020304" pitchFamily="18" charset="0"/>
              </a:rPr>
              <a:t> yetkisi verirken yetki sınırlarını kontrol ediniz. </a:t>
            </a:r>
          </a:p>
          <a:p>
            <a:pPr algn="just">
              <a:lnSpc>
                <a:spcPct val="150000"/>
              </a:lnSpc>
            </a:pPr>
            <a:r>
              <a:rPr lang="tr-TR" sz="1600" dirty="0">
                <a:latin typeface="Times New Roman" panose="02020603050405020304" pitchFamily="18" charset="0"/>
                <a:cs typeface="Times New Roman" panose="02020603050405020304" pitchFamily="18" charset="0"/>
              </a:rPr>
              <a:t>Hesaplarınızdan oturum açılan cihazları düzenli aralıklarla kontrol edin ve imkan sağlayan hesaplarda güvenli cihazları belirleyebilirsiniz.  </a:t>
            </a:r>
          </a:p>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pic>
        <p:nvPicPr>
          <p:cNvPr id="4098" name="Picture 2">
            <a:extLst>
              <a:ext uri="{FF2B5EF4-FFF2-40B4-BE49-F238E27FC236}">
                <a16:creationId xmlns:a16="http://schemas.microsoft.com/office/drawing/2014/main" id="{8BFBC36C-3351-493D-A1FC-A94CF7BF1A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4684" y="4889634"/>
            <a:ext cx="3876298" cy="174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566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0" y="1694558"/>
            <a:ext cx="8129669"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Virüsten Koruma Yazılımları</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7" name="İçerik Yer Tutucusu 2">
            <a:extLst>
              <a:ext uri="{FF2B5EF4-FFF2-40B4-BE49-F238E27FC236}">
                <a16:creationId xmlns:a16="http://schemas.microsoft.com/office/drawing/2014/main" id="{43066F73-47A2-4915-9702-0E9A7E2432FA}"/>
              </a:ext>
            </a:extLst>
          </p:cNvPr>
          <p:cNvSpPr txBox="1">
            <a:spLocks/>
          </p:cNvSpPr>
          <p:nvPr/>
        </p:nvSpPr>
        <p:spPr>
          <a:xfrm>
            <a:off x="2004930" y="2220693"/>
            <a:ext cx="9416154" cy="3897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tr-TR" sz="1600" dirty="0">
                <a:solidFill>
                  <a:srgbClr val="222222"/>
                </a:solidFill>
                <a:latin typeface="Times New Roman" panose="02020603050405020304" pitchFamily="18" charset="0"/>
                <a:cs typeface="Times New Roman" panose="02020603050405020304" pitchFamily="18" charset="0"/>
              </a:rPr>
              <a:t>Virüs, solucan (</a:t>
            </a:r>
            <a:r>
              <a:rPr lang="tr-TR" sz="1600" dirty="0" err="1">
                <a:solidFill>
                  <a:srgbClr val="222222"/>
                </a:solidFill>
                <a:latin typeface="Times New Roman" panose="02020603050405020304" pitchFamily="18" charset="0"/>
                <a:cs typeface="Times New Roman" panose="02020603050405020304" pitchFamily="18" charset="0"/>
              </a:rPr>
              <a:t>worm</a:t>
            </a:r>
            <a:r>
              <a:rPr lang="tr-TR" sz="1600" dirty="0">
                <a:solidFill>
                  <a:srgbClr val="222222"/>
                </a:solidFill>
                <a:latin typeface="Times New Roman" panose="02020603050405020304" pitchFamily="18" charset="0"/>
                <a:cs typeface="Times New Roman" panose="02020603050405020304" pitchFamily="18" charset="0"/>
              </a:rPr>
              <a:t>), </a:t>
            </a:r>
            <a:r>
              <a:rPr lang="tr-TR" sz="1600" dirty="0" err="1">
                <a:solidFill>
                  <a:srgbClr val="222222"/>
                </a:solidFill>
                <a:latin typeface="Times New Roman" panose="02020603050405020304" pitchFamily="18" charset="0"/>
                <a:cs typeface="Times New Roman" panose="02020603050405020304" pitchFamily="18" charset="0"/>
              </a:rPr>
              <a:t>truva</a:t>
            </a:r>
            <a:r>
              <a:rPr lang="tr-TR" sz="1600" dirty="0">
                <a:solidFill>
                  <a:srgbClr val="222222"/>
                </a:solidFill>
                <a:latin typeface="Times New Roman" panose="02020603050405020304" pitchFamily="18" charset="0"/>
                <a:cs typeface="Times New Roman" panose="02020603050405020304" pitchFamily="18" charset="0"/>
              </a:rPr>
              <a:t> atı (</a:t>
            </a:r>
            <a:r>
              <a:rPr lang="tr-TR" sz="1600" dirty="0" err="1">
                <a:solidFill>
                  <a:srgbClr val="222222"/>
                </a:solidFill>
                <a:latin typeface="Times New Roman" panose="02020603050405020304" pitchFamily="18" charset="0"/>
                <a:cs typeface="Times New Roman" panose="02020603050405020304" pitchFamily="18" charset="0"/>
              </a:rPr>
              <a:t>trojan</a:t>
            </a:r>
            <a:r>
              <a:rPr lang="tr-TR" sz="1600" dirty="0">
                <a:solidFill>
                  <a:srgbClr val="222222"/>
                </a:solidFill>
                <a:latin typeface="Times New Roman" panose="02020603050405020304" pitchFamily="18" charset="0"/>
                <a:cs typeface="Times New Roman" panose="02020603050405020304" pitchFamily="18" charset="0"/>
              </a:rPr>
              <a:t>) gibi programlar, bilgisayarlara zarar verebilecek yazılımlardır. Çeşitli kaynaklardan bilgisayarınıza bu tür zararlı yazılımlar bulaşabilir. Bu, Internet aracılığı, CD, DVD veya USB bellek ile olabilir.</a:t>
            </a:r>
          </a:p>
          <a:p>
            <a:pPr marL="0" indent="0" algn="just">
              <a:lnSpc>
                <a:spcPct val="150000"/>
              </a:lnSpc>
              <a:buNone/>
            </a:pPr>
            <a:r>
              <a:rPr lang="tr-TR" sz="1600" dirty="0">
                <a:solidFill>
                  <a:srgbClr val="222222"/>
                </a:solidFill>
                <a:latin typeface="Times New Roman" panose="02020603050405020304" pitchFamily="18" charset="0"/>
                <a:cs typeface="Times New Roman" panose="02020603050405020304" pitchFamily="18" charset="0"/>
              </a:rPr>
              <a:t>USB bellekleri kullanmadan önce tarayıp güvenli aç yöntemiyle kullanmak riskleri azaltacaktır. </a:t>
            </a:r>
          </a:p>
          <a:p>
            <a:pPr marL="0" indent="0" algn="just">
              <a:lnSpc>
                <a:spcPct val="150000"/>
              </a:lnSpc>
              <a:buNone/>
            </a:pPr>
            <a:r>
              <a:rPr lang="tr-TR" sz="1600" b="0" i="0" dirty="0">
                <a:solidFill>
                  <a:srgbClr val="222222"/>
                </a:solidFill>
                <a:effectLst/>
                <a:latin typeface="Times New Roman" panose="02020603050405020304" pitchFamily="18" charset="0"/>
                <a:cs typeface="Times New Roman" panose="02020603050405020304" pitchFamily="18" charset="0"/>
              </a:rPr>
              <a:t>Virüs</a:t>
            </a:r>
            <a:r>
              <a:rPr lang="tr-TR" sz="1600" dirty="0">
                <a:solidFill>
                  <a:srgbClr val="222222"/>
                </a:solidFill>
                <a:latin typeface="Times New Roman" panose="02020603050405020304" pitchFamily="18" charset="0"/>
                <a:cs typeface="Times New Roman" panose="02020603050405020304" pitchFamily="18" charset="0"/>
              </a:rPr>
              <a:t> ve benzeri yazılımlardan korunmak için </a:t>
            </a:r>
            <a:r>
              <a:rPr lang="tr-TR" sz="1600" dirty="0" err="1">
                <a:solidFill>
                  <a:srgbClr val="222222"/>
                </a:solidFill>
                <a:latin typeface="Times New Roman" panose="02020603050405020304" pitchFamily="18" charset="0"/>
                <a:cs typeface="Times New Roman" panose="02020603050405020304" pitchFamily="18" charset="0"/>
              </a:rPr>
              <a:t>antivirüs</a:t>
            </a:r>
            <a:r>
              <a:rPr lang="tr-TR" sz="1600" dirty="0">
                <a:solidFill>
                  <a:srgbClr val="222222"/>
                </a:solidFill>
                <a:latin typeface="Times New Roman" panose="02020603050405020304" pitchFamily="18" charset="0"/>
                <a:cs typeface="Times New Roman" panose="02020603050405020304" pitchFamily="18" charset="0"/>
              </a:rPr>
              <a:t> yazılımları kullanmanız gerekmektedir. </a:t>
            </a:r>
            <a:r>
              <a:rPr lang="tr-TR" sz="1600" b="0" i="0" dirty="0">
                <a:solidFill>
                  <a:srgbClr val="212529"/>
                </a:solidFill>
                <a:effectLst/>
                <a:latin typeface="Times New Roman" panose="02020603050405020304" pitchFamily="18" charset="0"/>
                <a:cs typeface="Times New Roman" panose="02020603050405020304" pitchFamily="18" charset="0"/>
              </a:rPr>
              <a:t>Bu yazılımlar, istediğiniz zaman bilgisayarınızı tümüyle tarayarak zararlı yazılımları bulup temizleyebilecekleri gibi, sürekli arka planda çalışarak gelen bir tehlikeyi anında kontrol altına alabilirler. Yeni virüslere karşı korunabilmek için güncel virüs bilgilerine sahip olmak gerekir. Bu nedenle bu yazılımların sıklıkla güncellenmesi gerekmektedir. </a:t>
            </a:r>
          </a:p>
        </p:txBody>
      </p:sp>
      <p:pic>
        <p:nvPicPr>
          <p:cNvPr id="4098" name="Picture 2">
            <a:extLst>
              <a:ext uri="{FF2B5EF4-FFF2-40B4-BE49-F238E27FC236}">
                <a16:creationId xmlns:a16="http://schemas.microsoft.com/office/drawing/2014/main" id="{52D9CF01-0214-4B8F-99E2-CF25BAB800DD}"/>
              </a:ext>
            </a:extLst>
          </p:cNvPr>
          <p:cNvPicPr>
            <a:picLocks noChangeAspect="1" noChangeArrowheads="1"/>
          </p:cNvPicPr>
          <p:nvPr/>
        </p:nvPicPr>
        <p:blipFill>
          <a:blip r:embed="rId5">
            <a:alphaModFix amt="85000"/>
            <a:extLst>
              <a:ext uri="{28A0092B-C50C-407E-A947-70E740481C1C}">
                <a14:useLocalDpi xmlns:a14="http://schemas.microsoft.com/office/drawing/2010/main" val="0"/>
              </a:ext>
            </a:extLst>
          </a:blip>
          <a:srcRect/>
          <a:stretch>
            <a:fillRect/>
          </a:stretch>
        </p:blipFill>
        <p:spPr bwMode="auto">
          <a:xfrm>
            <a:off x="1294787" y="5435538"/>
            <a:ext cx="2303820" cy="1422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264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0" y="1694558"/>
            <a:ext cx="8129669"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Virüsten Koruma Yazılımları</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7" name="İçerik Yer Tutucusu 2">
            <a:extLst>
              <a:ext uri="{FF2B5EF4-FFF2-40B4-BE49-F238E27FC236}">
                <a16:creationId xmlns:a16="http://schemas.microsoft.com/office/drawing/2014/main" id="{43066F73-47A2-4915-9702-0E9A7E2432FA}"/>
              </a:ext>
            </a:extLst>
          </p:cNvPr>
          <p:cNvSpPr txBox="1">
            <a:spLocks/>
          </p:cNvSpPr>
          <p:nvPr/>
        </p:nvSpPr>
        <p:spPr>
          <a:xfrm>
            <a:off x="2004930" y="2396053"/>
            <a:ext cx="9416154" cy="1468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tr-TR" sz="1600" dirty="0">
                <a:solidFill>
                  <a:srgbClr val="212529"/>
                </a:solidFill>
                <a:latin typeface="Times New Roman" panose="02020603050405020304" pitchFamily="18" charset="0"/>
                <a:cs typeface="Times New Roman" panose="02020603050405020304" pitchFamily="18" charset="0"/>
              </a:rPr>
              <a:t>Üniversitemizde aktif olarak Lisanslı Windows işletim sistemlerimiz ile Windows </a:t>
            </a:r>
            <a:r>
              <a:rPr lang="tr-TR" sz="1600" dirty="0" err="1">
                <a:solidFill>
                  <a:srgbClr val="212529"/>
                </a:solidFill>
                <a:latin typeface="Times New Roman" panose="02020603050405020304" pitchFamily="18" charset="0"/>
                <a:cs typeface="Times New Roman" panose="02020603050405020304" pitchFamily="18" charset="0"/>
              </a:rPr>
              <a:t>Defender</a:t>
            </a:r>
            <a:r>
              <a:rPr lang="tr-TR" sz="1600" dirty="0">
                <a:solidFill>
                  <a:srgbClr val="212529"/>
                </a:solidFill>
                <a:latin typeface="Times New Roman" panose="02020603050405020304" pitchFamily="18" charset="0"/>
                <a:cs typeface="Times New Roman" panose="02020603050405020304" pitchFamily="18" charset="0"/>
              </a:rPr>
              <a:t> Güvenlik duvarı ve virüs koruma yazılımı kullanılmaktır. Kullanımı ile ilgili detaylı bilgiye dairemizin web sayfası bidb.odu.edu.tr adresinden ‘Windows Güvenliği Virüs ve Tehdit Koruması Aktifleştirme’ başlıklı duyurudan erişebilirsiniz. </a:t>
            </a:r>
            <a:endParaRPr lang="tr-TR" sz="1600"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3A1CA79C-1551-4E38-8196-18BBE60CAF75}"/>
              </a:ext>
            </a:extLst>
          </p:cNvPr>
          <p:cNvPicPr>
            <a:picLocks noChangeAspect="1"/>
          </p:cNvPicPr>
          <p:nvPr/>
        </p:nvPicPr>
        <p:blipFill>
          <a:blip r:embed="rId5"/>
          <a:stretch>
            <a:fillRect/>
          </a:stretch>
        </p:blipFill>
        <p:spPr>
          <a:xfrm>
            <a:off x="2300748" y="3668927"/>
            <a:ext cx="8426245" cy="2652236"/>
          </a:xfrm>
          <a:prstGeom prst="rect">
            <a:avLst/>
          </a:prstGeom>
        </p:spPr>
      </p:pic>
    </p:spTree>
    <p:extLst>
      <p:ext uri="{BB962C8B-B14F-4D97-AF65-F5344CB8AC3E}">
        <p14:creationId xmlns:p14="http://schemas.microsoft.com/office/powerpoint/2010/main" val="1920476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0" y="1694558"/>
            <a:ext cx="8129669"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Yedekleme</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7" name="İçerik Yer Tutucusu 2">
            <a:extLst>
              <a:ext uri="{FF2B5EF4-FFF2-40B4-BE49-F238E27FC236}">
                <a16:creationId xmlns:a16="http://schemas.microsoft.com/office/drawing/2014/main" id="{43066F73-47A2-4915-9702-0E9A7E2432FA}"/>
              </a:ext>
            </a:extLst>
          </p:cNvPr>
          <p:cNvSpPr txBox="1">
            <a:spLocks/>
          </p:cNvSpPr>
          <p:nvPr/>
        </p:nvSpPr>
        <p:spPr>
          <a:xfrm>
            <a:off x="2004930" y="2256487"/>
            <a:ext cx="9416154" cy="44619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tr-TR" sz="1400" dirty="0">
                <a:solidFill>
                  <a:srgbClr val="212529"/>
                </a:solidFill>
                <a:latin typeface="Times New Roman" panose="02020603050405020304" pitchFamily="18" charset="0"/>
                <a:cs typeface="Times New Roman" panose="02020603050405020304" pitchFamily="18" charset="0"/>
              </a:rPr>
              <a:t>Elimizden gelen tüm güvenlik önlemlerini alsak dahi her zaman bir zafiyet ihtimali vardır. Örneğin; fidye virüsü/yazılımı olarak bilinen saldırı türü geçtiğimiz yıllarda dünya çapında kötü sonuçlar doğurmuştur. Bu nedenle veri kaybı yaşamamak adına çalışmalarınızı güvenlikli harici bir yerde düzenli olarak yedeklemenizi tavsiye ederiz. </a:t>
            </a:r>
          </a:p>
          <a:p>
            <a:pPr marL="0" indent="0" algn="just">
              <a:lnSpc>
                <a:spcPct val="150000"/>
              </a:lnSpc>
              <a:buNone/>
            </a:pPr>
            <a:r>
              <a:rPr lang="tr-TR" sz="1400" dirty="0" err="1">
                <a:solidFill>
                  <a:srgbClr val="212529"/>
                </a:solidFill>
                <a:latin typeface="Times New Roman" panose="02020603050405020304" pitchFamily="18" charset="0"/>
                <a:cs typeface="Times New Roman" panose="02020603050405020304" pitchFamily="18" charset="0"/>
              </a:rPr>
              <a:t>WannaCry</a:t>
            </a:r>
            <a:r>
              <a:rPr lang="tr-TR" sz="1400" dirty="0">
                <a:solidFill>
                  <a:srgbClr val="212529"/>
                </a:solidFill>
                <a:latin typeface="Times New Roman" panose="02020603050405020304" pitchFamily="18" charset="0"/>
                <a:cs typeface="Times New Roman" panose="02020603050405020304" pitchFamily="18" charset="0"/>
              </a:rPr>
              <a:t>, Microsoft Windows’u hedef alan bir fidye virüsüdür. 2017’de 99 ülkede yaklaşık 230.000 bilgisayara ulaşmıştır. Windows’un güncelleme almamış sürümlerindeki güvenlik açığından faydalanarak sızmıştır. </a:t>
            </a:r>
          </a:p>
          <a:p>
            <a:pPr marL="0" indent="0" algn="just">
              <a:lnSpc>
                <a:spcPct val="150000"/>
              </a:lnSpc>
              <a:buNone/>
            </a:pPr>
            <a:r>
              <a:rPr lang="tr-TR" sz="1400" dirty="0">
                <a:solidFill>
                  <a:srgbClr val="212529"/>
                </a:solidFill>
                <a:latin typeface="Times New Roman" panose="02020603050405020304" pitchFamily="18" charset="0"/>
                <a:cs typeface="Times New Roman" panose="02020603050405020304" pitchFamily="18" charset="0"/>
              </a:rPr>
              <a:t>Bu saldırıda;</a:t>
            </a:r>
          </a:p>
          <a:p>
            <a:pPr algn="just">
              <a:lnSpc>
                <a:spcPct val="150000"/>
              </a:lnSpc>
            </a:pPr>
            <a:r>
              <a:rPr lang="tr-TR" sz="1400" dirty="0">
                <a:solidFill>
                  <a:srgbClr val="212529"/>
                </a:solidFill>
                <a:latin typeface="Times New Roman" panose="02020603050405020304" pitchFamily="18" charset="0"/>
                <a:cs typeface="Times New Roman" panose="02020603050405020304" pitchFamily="18" charset="0"/>
              </a:rPr>
              <a:t>Rusya’da bankalar, İçişleri Bakanlığı, Sağlık Bakanlığı, devlete ait demiryolları şirketi ve Telekom ağı şirketi</a:t>
            </a:r>
          </a:p>
          <a:p>
            <a:pPr algn="just">
              <a:lnSpc>
                <a:spcPct val="150000"/>
              </a:lnSpc>
            </a:pPr>
            <a:r>
              <a:rPr lang="tr-TR" sz="1400" dirty="0">
                <a:solidFill>
                  <a:srgbClr val="212529"/>
                </a:solidFill>
                <a:latin typeface="Times New Roman" panose="02020603050405020304" pitchFamily="18" charset="0"/>
                <a:cs typeface="Times New Roman" panose="02020603050405020304" pitchFamily="18" charset="0"/>
              </a:rPr>
              <a:t>İngiltere ve İskoçya’da Ulusal Sağlık Sistemi çöktü</a:t>
            </a:r>
          </a:p>
          <a:p>
            <a:pPr algn="just">
              <a:lnSpc>
                <a:spcPct val="150000"/>
              </a:lnSpc>
            </a:pPr>
            <a:r>
              <a:rPr lang="tr-TR" sz="1400" dirty="0">
                <a:solidFill>
                  <a:srgbClr val="212529"/>
                </a:solidFill>
                <a:latin typeface="Times New Roman" panose="02020603050405020304" pitchFamily="18" charset="0"/>
                <a:cs typeface="Times New Roman" panose="02020603050405020304" pitchFamily="18" charset="0"/>
              </a:rPr>
              <a:t>İspanya’da Telekom, enerji ve kamu hizmeti şirketleri</a:t>
            </a:r>
          </a:p>
          <a:p>
            <a:pPr algn="just">
              <a:lnSpc>
                <a:spcPct val="150000"/>
              </a:lnSpc>
            </a:pPr>
            <a:r>
              <a:rPr lang="tr-TR" sz="1400" dirty="0">
                <a:solidFill>
                  <a:srgbClr val="212529"/>
                </a:solidFill>
                <a:latin typeface="Times New Roman" panose="02020603050405020304" pitchFamily="18" charset="0"/>
                <a:cs typeface="Times New Roman" panose="02020603050405020304" pitchFamily="18" charset="0"/>
              </a:rPr>
              <a:t>Fransa’da Renault etkilendi geçici süre üretimi durdurdu</a:t>
            </a:r>
          </a:p>
          <a:p>
            <a:pPr algn="just">
              <a:lnSpc>
                <a:spcPct val="150000"/>
              </a:lnSpc>
            </a:pPr>
            <a:r>
              <a:rPr lang="tr-TR" sz="1400" dirty="0">
                <a:solidFill>
                  <a:srgbClr val="212529"/>
                </a:solidFill>
                <a:latin typeface="Times New Roman" panose="02020603050405020304" pitchFamily="18" charset="0"/>
                <a:cs typeface="Times New Roman" panose="02020603050405020304" pitchFamily="18" charset="0"/>
              </a:rPr>
              <a:t>ABD’de </a:t>
            </a:r>
            <a:r>
              <a:rPr lang="tr-TR" sz="1400" dirty="0" err="1">
                <a:solidFill>
                  <a:srgbClr val="212529"/>
                </a:solidFill>
                <a:latin typeface="Times New Roman" panose="02020603050405020304" pitchFamily="18" charset="0"/>
                <a:cs typeface="Times New Roman" panose="02020603050405020304" pitchFamily="18" charset="0"/>
              </a:rPr>
              <a:t>FedEx</a:t>
            </a:r>
            <a:r>
              <a:rPr lang="tr-TR" sz="1400" dirty="0">
                <a:solidFill>
                  <a:srgbClr val="212529"/>
                </a:solidFill>
                <a:latin typeface="Times New Roman" panose="02020603050405020304" pitchFamily="18" charset="0"/>
                <a:cs typeface="Times New Roman" panose="02020603050405020304" pitchFamily="18" charset="0"/>
              </a:rPr>
              <a:t> etkilendi.</a:t>
            </a:r>
            <a:endParaRPr lang="tr-T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829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0" y="1694558"/>
            <a:ext cx="8129669"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Yedekleme</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7" name="İçerik Yer Tutucusu 2">
            <a:extLst>
              <a:ext uri="{FF2B5EF4-FFF2-40B4-BE49-F238E27FC236}">
                <a16:creationId xmlns:a16="http://schemas.microsoft.com/office/drawing/2014/main" id="{43066F73-47A2-4915-9702-0E9A7E2432FA}"/>
              </a:ext>
            </a:extLst>
          </p:cNvPr>
          <p:cNvSpPr txBox="1">
            <a:spLocks/>
          </p:cNvSpPr>
          <p:nvPr/>
        </p:nvSpPr>
        <p:spPr>
          <a:xfrm>
            <a:off x="6096000" y="2256488"/>
            <a:ext cx="5325084"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tr-TR" sz="1600" dirty="0">
                <a:solidFill>
                  <a:srgbClr val="212529"/>
                </a:solidFill>
                <a:latin typeface="Times New Roman" panose="02020603050405020304" pitchFamily="18" charset="0"/>
                <a:cs typeface="Times New Roman" panose="02020603050405020304" pitchFamily="18" charset="0"/>
              </a:rPr>
              <a:t>Bu çaplı büyük bir saldırı olmasa da donanımsal arızalardan, son kullanıcı hatalarından </a:t>
            </a:r>
            <a:r>
              <a:rPr lang="tr-TR" sz="1600" dirty="0" err="1">
                <a:solidFill>
                  <a:srgbClr val="212529"/>
                </a:solidFill>
                <a:latin typeface="Times New Roman" panose="02020603050405020304" pitchFamily="18" charset="0"/>
                <a:cs typeface="Times New Roman" panose="02020603050405020304" pitchFamily="18" charset="0"/>
              </a:rPr>
              <a:t>v.b</a:t>
            </a:r>
            <a:r>
              <a:rPr lang="tr-TR" sz="1600" dirty="0">
                <a:solidFill>
                  <a:srgbClr val="212529"/>
                </a:solidFill>
                <a:latin typeface="Times New Roman" panose="02020603050405020304" pitchFamily="18" charset="0"/>
                <a:cs typeface="Times New Roman" panose="02020603050405020304" pitchFamily="18" charset="0"/>
              </a:rPr>
              <a:t>. nedenlerden dolayı da veri kaybı yaşayabiliyoruz. </a:t>
            </a:r>
          </a:p>
          <a:p>
            <a:pPr marL="0" indent="0" algn="just">
              <a:lnSpc>
                <a:spcPct val="150000"/>
              </a:lnSpc>
              <a:buNone/>
            </a:pPr>
            <a:r>
              <a:rPr lang="tr-TR" sz="1600" dirty="0">
                <a:solidFill>
                  <a:srgbClr val="212529"/>
                </a:solidFill>
                <a:latin typeface="Times New Roman" panose="02020603050405020304" pitchFamily="18" charset="0"/>
                <a:cs typeface="Times New Roman" panose="02020603050405020304" pitchFamily="18" charset="0"/>
              </a:rPr>
              <a:t>Birçoğumuzun başına gelmiştir ‘Mavi Ekran’ durumu. Bekleriz, yeniden başlatırız, son bir umut tekrar açılmasını bekleriz ve aklımıza gelen ilk soru çoğunlukla ‘Dosyalarım gitti mi?’ olur. Böyle durumlarda da verileri kurtarma yöntemleri mevcuttur ancak zaman alan maliyetli ve her zaman da tamamen sağlıklı sonuç vermeyen çözümlerdir. </a:t>
            </a:r>
          </a:p>
          <a:p>
            <a:pPr marL="0" indent="0" algn="just">
              <a:lnSpc>
                <a:spcPct val="150000"/>
              </a:lnSpc>
              <a:buNone/>
            </a:pPr>
            <a:r>
              <a:rPr lang="tr-TR" sz="1600" dirty="0">
                <a:solidFill>
                  <a:srgbClr val="212529"/>
                </a:solidFill>
                <a:latin typeface="Times New Roman" panose="02020603050405020304" pitchFamily="18" charset="0"/>
                <a:cs typeface="Times New Roman" panose="02020603050405020304" pitchFamily="18" charset="0"/>
              </a:rPr>
              <a:t>Bu nedenle verilerimizi yedeklemenin önemi büyüktür. </a:t>
            </a:r>
          </a:p>
          <a:p>
            <a:pPr marL="0" indent="0" algn="just">
              <a:lnSpc>
                <a:spcPct val="150000"/>
              </a:lnSpc>
              <a:buNone/>
            </a:pPr>
            <a:endParaRPr lang="tr-TR" sz="14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70BA103B-6CF8-445C-9E59-4E1953881CE4}"/>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2285" t="2529" r="12125"/>
          <a:stretch/>
        </p:blipFill>
        <p:spPr bwMode="auto">
          <a:xfrm>
            <a:off x="1808232" y="2799399"/>
            <a:ext cx="4076104" cy="2956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285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6763684"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FE60398F-04FE-4E78-84A9-4BD4A2863CA6}"/>
              </a:ext>
            </a:extLst>
          </p:cNvPr>
          <p:cNvSpPr txBox="1"/>
          <p:nvPr/>
        </p:nvSpPr>
        <p:spPr>
          <a:xfrm>
            <a:off x="2004931" y="2423773"/>
            <a:ext cx="9229724" cy="2215991"/>
          </a:xfrm>
          <a:prstGeom prst="rect">
            <a:avLst/>
          </a:prstGeom>
          <a:noFill/>
        </p:spPr>
        <p:txBody>
          <a:bodyPr wrap="square">
            <a:spAutoFit/>
          </a:bodyPr>
          <a:lstStyle/>
          <a:p>
            <a:pPr algn="just">
              <a:lnSpc>
                <a:spcPct val="150000"/>
              </a:lnSpc>
            </a:pPr>
            <a:r>
              <a:rPr lang="tr-TR" sz="1600" dirty="0" err="1">
                <a:latin typeface="Times New Roman" panose="02020603050405020304" pitchFamily="18" charset="0"/>
                <a:cs typeface="Times New Roman" panose="02020603050405020304" pitchFamily="18" charset="0"/>
              </a:rPr>
              <a:t>Phishing</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Oltalama</a:t>
            </a:r>
            <a:r>
              <a:rPr lang="tr-TR" sz="1600" dirty="0">
                <a:latin typeface="Times New Roman" panose="02020603050405020304" pitchFamily="18" charset="0"/>
                <a:cs typeface="Times New Roman" panose="02020603050405020304" pitchFamily="18" charset="0"/>
              </a:rPr>
              <a:t>), balık tutmak için yem kullanılmasına benzer bir şekilde, e-postaları veya mesajlaşma yöntemini yem olarak kullanan bir sosyal mühendislik saldırısıdır. </a:t>
            </a:r>
          </a:p>
          <a:p>
            <a:pPr algn="just">
              <a:lnSpc>
                <a:spcPct val="150000"/>
              </a:lnSpc>
            </a:pPr>
            <a:r>
              <a:rPr lang="tr-TR" sz="1600" dirty="0">
                <a:latin typeface="Times New Roman" panose="02020603050405020304" pitchFamily="18" charset="0"/>
                <a:cs typeface="Times New Roman" panose="02020603050405020304" pitchFamily="18" charset="0"/>
              </a:rPr>
              <a:t>Siber saldırganlar, birilerinin yemi yutmasını ümit ederek binlerce e-posta gönderir. Bunlar genellikle daha öncesinde veri ihlali yaşanmış ve toplu olarak yayılmış listelerden oluşur. Benzer şekilde sık sık </a:t>
            </a:r>
            <a:r>
              <a:rPr lang="tr-TR" sz="1600" dirty="0" err="1">
                <a:latin typeface="Times New Roman" panose="02020603050405020304" pitchFamily="18" charset="0"/>
                <a:cs typeface="Times New Roman" panose="02020603050405020304" pitchFamily="18" charset="0"/>
              </a:rPr>
              <a:t>oltalama</a:t>
            </a:r>
            <a:r>
              <a:rPr lang="tr-TR" sz="1600" dirty="0">
                <a:latin typeface="Times New Roman" panose="02020603050405020304" pitchFamily="18" charset="0"/>
                <a:cs typeface="Times New Roman" panose="02020603050405020304" pitchFamily="18" charset="0"/>
              </a:rPr>
              <a:t> mailleri alıyorsanız e-posta adresi bilginizin başka bir platform üzerinden sızdırılmış olması muhtemeldir. </a:t>
            </a:r>
          </a:p>
          <a:p>
            <a:endParaRPr lang="tr-TR" dirty="0"/>
          </a:p>
        </p:txBody>
      </p:sp>
      <p:pic>
        <p:nvPicPr>
          <p:cNvPr id="2050" name="Picture 2">
            <a:extLst>
              <a:ext uri="{FF2B5EF4-FFF2-40B4-BE49-F238E27FC236}">
                <a16:creationId xmlns:a16="http://schemas.microsoft.com/office/drawing/2014/main" id="{702EB0B4-9BB3-4103-A26C-1F0B5A18BA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1443" y="4446336"/>
            <a:ext cx="4100362" cy="2272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625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6763684"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FE60398F-04FE-4E78-84A9-4BD4A2863CA6}"/>
              </a:ext>
            </a:extLst>
          </p:cNvPr>
          <p:cNvSpPr txBox="1"/>
          <p:nvPr/>
        </p:nvSpPr>
        <p:spPr>
          <a:xfrm>
            <a:off x="2004931" y="2301229"/>
            <a:ext cx="9229724" cy="2585323"/>
          </a:xfrm>
          <a:prstGeom prst="rect">
            <a:avLst/>
          </a:prstGeom>
          <a:noFill/>
        </p:spPr>
        <p:txBody>
          <a:bodyPr wrap="square">
            <a:spAutoFit/>
          </a:bodyPr>
          <a:lstStyle/>
          <a:p>
            <a:pPr algn="just">
              <a:lnSpc>
                <a:spcPct val="150000"/>
              </a:lnSpc>
            </a:pPr>
            <a:r>
              <a:rPr lang="tr-TR" sz="1600" dirty="0">
                <a:latin typeface="Times New Roman" panose="02020603050405020304" pitchFamily="18" charset="0"/>
                <a:cs typeface="Times New Roman" panose="02020603050405020304" pitchFamily="18" charset="0"/>
              </a:rPr>
              <a:t>Bu tarz e-postalar, bir bağlantıyı tıklamak, bir eki açmak veya bir formu doldurmak gibi sizi bir eylem yapmaya yönlendirir. Siber saldırganlar, bu e-postalar tam olarak kimin alacağından emin değillerdir ancak görünüşte zararsız gibi olan bu eylemlerden birini gerçekleştirmek sizin kancaya takılmanıza neden olabilir. </a:t>
            </a:r>
          </a:p>
          <a:p>
            <a:pPr algn="just">
              <a:lnSpc>
                <a:spcPct val="150000"/>
              </a:lnSpc>
            </a:pPr>
            <a:r>
              <a:rPr lang="tr-TR" sz="1600" dirty="0">
                <a:latin typeface="Times New Roman" panose="02020603050405020304" pitchFamily="18" charset="0"/>
                <a:cs typeface="Times New Roman" panose="02020603050405020304" pitchFamily="18" charset="0"/>
              </a:rPr>
              <a:t>‘</a:t>
            </a:r>
            <a:r>
              <a:rPr lang="tr-TR" sz="1600" dirty="0" err="1">
                <a:latin typeface="Times New Roman" panose="02020603050405020304" pitchFamily="18" charset="0"/>
                <a:cs typeface="Times New Roman" panose="02020603050405020304" pitchFamily="18" charset="0"/>
              </a:rPr>
              <a:t>Spear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Phishing</a:t>
            </a:r>
            <a:r>
              <a:rPr lang="tr-TR" sz="1600" dirty="0">
                <a:latin typeface="Times New Roman" panose="02020603050405020304" pitchFamily="18" charset="0"/>
                <a:cs typeface="Times New Roman" panose="02020603050405020304" pitchFamily="18" charset="0"/>
              </a:rPr>
              <a:t>’ adı verilen daha sofistike bir kimlik avı formu, belirli kullanıcıları hedef alır. </a:t>
            </a:r>
          </a:p>
          <a:p>
            <a:pPr algn="just">
              <a:lnSpc>
                <a:spcPct val="150000"/>
              </a:lnSpc>
            </a:pPr>
            <a:r>
              <a:rPr lang="tr-TR" sz="1600" dirty="0">
                <a:latin typeface="Times New Roman" panose="02020603050405020304" pitchFamily="18" charset="0"/>
                <a:cs typeface="Times New Roman" panose="02020603050405020304" pitchFamily="18" charset="0"/>
              </a:rPr>
              <a:t>Örneğin; kurumumuzdaki herkes, yerine teslim edilemeyen bir paketle ilgili genel bir kimlik avı e-postası alırken; satın alma birimimizdeki beş kişinin, sahte bir fatura talebiyle hedeflenmesi gibi. </a:t>
            </a:r>
          </a:p>
          <a:p>
            <a:endParaRPr lang="tr-TR" dirty="0"/>
          </a:p>
        </p:txBody>
      </p:sp>
      <p:pic>
        <p:nvPicPr>
          <p:cNvPr id="3074" name="Picture 2">
            <a:extLst>
              <a:ext uri="{FF2B5EF4-FFF2-40B4-BE49-F238E27FC236}">
                <a16:creationId xmlns:a16="http://schemas.microsoft.com/office/drawing/2014/main" id="{BCE21337-18CB-4C37-A162-7555F1C560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2300" y="4688099"/>
            <a:ext cx="6410325" cy="1964184"/>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051452D3-5CB5-4FF9-A5EB-D8B82B2A1CB5}"/>
              </a:ext>
            </a:extLst>
          </p:cNvPr>
          <p:cNvSpPr/>
          <p:nvPr/>
        </p:nvSpPr>
        <p:spPr>
          <a:xfrm>
            <a:off x="3429000" y="6343650"/>
            <a:ext cx="2276475" cy="308633"/>
          </a:xfrm>
          <a:prstGeom prst="rect">
            <a:avLst/>
          </a:prstGeom>
          <a:solidFill>
            <a:srgbClr val="D7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Dikdörtgen 11">
            <a:extLst>
              <a:ext uri="{FF2B5EF4-FFF2-40B4-BE49-F238E27FC236}">
                <a16:creationId xmlns:a16="http://schemas.microsoft.com/office/drawing/2014/main" id="{64BF63EC-BAD5-4D22-96FD-3F37C13A3141}"/>
              </a:ext>
            </a:extLst>
          </p:cNvPr>
          <p:cNvSpPr/>
          <p:nvPr/>
        </p:nvSpPr>
        <p:spPr>
          <a:xfrm>
            <a:off x="6553200" y="6338557"/>
            <a:ext cx="2705100" cy="308633"/>
          </a:xfrm>
          <a:prstGeom prst="rect">
            <a:avLst/>
          </a:prstGeom>
          <a:solidFill>
            <a:srgbClr val="D7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7983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56E331FA-6AE6-6694-C2BA-3505F39E6D07}"/>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F1CB14D0-E71E-7BE1-0EE6-745DE83F4AEC}"/>
              </a:ext>
            </a:extLst>
          </p:cNvPr>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a:extLst>
              <a:ext uri="{FF2B5EF4-FFF2-40B4-BE49-F238E27FC236}">
                <a16:creationId xmlns:a16="http://schemas.microsoft.com/office/drawing/2014/main" id="{83F94C8C-DF2B-20A9-5EDE-D74AD0CD5035}"/>
              </a:ext>
            </a:extLst>
          </p:cNvPr>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EA831876-2DD4-E564-4326-2ED74267C2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C3F0EEA0-F0DC-CE91-C641-9C85A0409362}"/>
              </a:ext>
            </a:extLst>
          </p:cNvPr>
          <p:cNvSpPr txBox="1"/>
          <p:nvPr/>
        </p:nvSpPr>
        <p:spPr>
          <a:xfrm>
            <a:off x="2004931" y="1694558"/>
            <a:ext cx="6763684"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93BEADD8-C140-B329-D53A-A6FB6FEC39D1}"/>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pic>
        <p:nvPicPr>
          <p:cNvPr id="13" name="Resim 12">
            <a:extLst>
              <a:ext uri="{FF2B5EF4-FFF2-40B4-BE49-F238E27FC236}">
                <a16:creationId xmlns:a16="http://schemas.microsoft.com/office/drawing/2014/main" id="{CB09AE6A-DB0C-1E4A-E85E-5ADE25FF29B0}"/>
              </a:ext>
            </a:extLst>
          </p:cNvPr>
          <p:cNvPicPr>
            <a:picLocks noChangeAspect="1"/>
          </p:cNvPicPr>
          <p:nvPr/>
        </p:nvPicPr>
        <p:blipFill>
          <a:blip r:embed="rId5"/>
          <a:stretch>
            <a:fillRect/>
          </a:stretch>
        </p:blipFill>
        <p:spPr>
          <a:xfrm>
            <a:off x="2004931" y="2341805"/>
            <a:ext cx="8807245" cy="4369353"/>
          </a:xfrm>
          <a:prstGeom prst="rect">
            <a:avLst/>
          </a:prstGeom>
        </p:spPr>
      </p:pic>
      <p:sp>
        <p:nvSpPr>
          <p:cNvPr id="14" name="Dikdörtgen 13">
            <a:extLst>
              <a:ext uri="{FF2B5EF4-FFF2-40B4-BE49-F238E27FC236}">
                <a16:creationId xmlns:a16="http://schemas.microsoft.com/office/drawing/2014/main" id="{2F4D7011-5A2F-B025-D2E3-83E376F34B9F}"/>
              </a:ext>
            </a:extLst>
          </p:cNvPr>
          <p:cNvSpPr/>
          <p:nvPr/>
        </p:nvSpPr>
        <p:spPr>
          <a:xfrm>
            <a:off x="3480619" y="2871019"/>
            <a:ext cx="776749" cy="1769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26528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96400" cy="0"/>
          </a:xfrm>
          <a:prstGeom prst="line">
            <a:avLst/>
          </a:prstGeom>
        </p:spPr>
        <p:style>
          <a:lnRef idx="3">
            <a:schemeClr val="dk1"/>
          </a:lnRef>
          <a:fillRef idx="0">
            <a:schemeClr val="dk1"/>
          </a:fillRef>
          <a:effectRef idx="2">
            <a:schemeClr val="dk1"/>
          </a:effectRef>
          <a:fontRef idx="minor">
            <a:schemeClr val="tx1"/>
          </a:fontRef>
        </p:style>
      </p:cxnSp>
      <p:sp>
        <p:nvSpPr>
          <p:cNvPr id="9" name="İçerik Yer Tutucusu 2">
            <a:extLst>
              <a:ext uri="{FF2B5EF4-FFF2-40B4-BE49-F238E27FC236}">
                <a16:creationId xmlns:a16="http://schemas.microsoft.com/office/drawing/2014/main" id="{AF295B84-B665-49BD-A43D-58EB10F94BA4}"/>
              </a:ext>
            </a:extLst>
          </p:cNvPr>
          <p:cNvSpPr txBox="1">
            <a:spLocks/>
          </p:cNvSpPr>
          <p:nvPr/>
        </p:nvSpPr>
        <p:spPr>
          <a:xfrm>
            <a:off x="3675115" y="2608126"/>
            <a:ext cx="7678685" cy="39502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tr-TR" sz="1100" dirty="0">
              <a:latin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Türkiye’deki tüm akademik kurumları birbirine ve küresel araştırma ağlarına bağlayan Ulusal Akademik Ağ alt yapısını işletmek ve bu ağ üzerinden yeni ağ servisleri sunarak, bir yandan ağ için araştırma geliştirme yapmak, diğer yandan araştırmacıların ağı Ar-Ge yapabilmek için kullanmalarını sağlamak amacı ile 1996 yılında TÜBİTAK’a bağl</a:t>
            </a:r>
            <a:r>
              <a:rPr lang="tr-TR" sz="1600" dirty="0">
                <a:latin typeface="Times New Roman" panose="02020603050405020304" pitchFamily="18" charset="0"/>
                <a:ea typeface="Calibri" panose="020F0502020204030204" pitchFamily="34" charset="0"/>
                <a:cs typeface="Times New Roman" panose="02020603050405020304" pitchFamily="18" charset="0"/>
              </a:rPr>
              <a:t>ı olarak ULAKBİM kurulmuştur. </a:t>
            </a:r>
          </a:p>
          <a:p>
            <a:pPr marL="0" indent="0" algn="just">
              <a:lnSpc>
                <a:spcPct val="150000"/>
              </a:lnSpc>
              <a:spcBef>
                <a:spcPts val="600"/>
              </a:spcBef>
              <a:buNone/>
            </a:pPr>
            <a:r>
              <a:rPr lang="tr-TR" sz="1600" dirty="0">
                <a:latin typeface="Times New Roman" panose="02020603050405020304" pitchFamily="18" charset="0"/>
                <a:cs typeface="Times New Roman" panose="02020603050405020304" pitchFamily="18" charset="0"/>
              </a:rPr>
              <a:t>Üniversitemiz de internet ortamına ULAKBİM tarafından sağlanan akademik ağ üzerinden erişim sağlamaktadır. Üniversitelerin internet trafikleri bu ağ üzerinden yönetilmekte ve ağ bant genişliği ile çeşitli imkanlar sağlanmaktadır. </a:t>
            </a:r>
          </a:p>
        </p:txBody>
      </p:sp>
      <p:pic>
        <p:nvPicPr>
          <p:cNvPr id="1028" name="Picture 4">
            <a:extLst>
              <a:ext uri="{FF2B5EF4-FFF2-40B4-BE49-F238E27FC236}">
                <a16:creationId xmlns:a16="http://schemas.microsoft.com/office/drawing/2014/main" id="{FC282B35-B737-4D07-A242-D22B519A26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54" t="28064" r="16873" b="27453"/>
          <a:stretch/>
        </p:blipFill>
        <p:spPr bwMode="auto">
          <a:xfrm>
            <a:off x="1752600" y="3599503"/>
            <a:ext cx="1969723" cy="1287130"/>
          </a:xfrm>
          <a:prstGeom prst="rect">
            <a:avLst/>
          </a:prstGeom>
          <a:noFill/>
          <a:extLst>
            <a:ext uri="{909E8E84-426E-40DD-AFC4-6F175D3DCCD1}">
              <a14:hiddenFill xmlns:a14="http://schemas.microsoft.com/office/drawing/2010/main">
                <a:solidFill>
                  <a:srgbClr val="FFFFFF"/>
                </a:solidFill>
              </a14:hiddenFill>
            </a:ext>
          </a:extLst>
        </p:spPr>
      </p:pic>
      <p:sp>
        <p:nvSpPr>
          <p:cNvPr id="17" name="Metin kutusu 16">
            <a:extLst>
              <a:ext uri="{FF2B5EF4-FFF2-40B4-BE49-F238E27FC236}">
                <a16:creationId xmlns:a16="http://schemas.microsoft.com/office/drawing/2014/main" id="{46A04C58-B669-4F36-B862-0A125ACED170}"/>
              </a:ext>
            </a:extLst>
          </p:cNvPr>
          <p:cNvSpPr txBox="1"/>
          <p:nvPr/>
        </p:nvSpPr>
        <p:spPr>
          <a:xfrm>
            <a:off x="2004931" y="1694558"/>
            <a:ext cx="6143623"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Ulusal Akademik Ağ ve Bilgi Merkezi</a:t>
            </a:r>
            <a:endParaRPr lang="tr-TR" sz="2000" b="1" i="1" dirty="0">
              <a:solidFill>
                <a:srgbClr val="AE976A"/>
              </a:solidFill>
              <a:latin typeface="Franklin Gothic Demi Cond" panose="020B0706030402020204" pitchFamily="34" charset="0"/>
              <a:cs typeface="Arial" panose="020B0604020202020204" pitchFamily="34" charset="0"/>
            </a:endParaRPr>
          </a:p>
        </p:txBody>
      </p:sp>
    </p:spTree>
    <p:extLst>
      <p:ext uri="{BB962C8B-B14F-4D97-AF65-F5344CB8AC3E}">
        <p14:creationId xmlns:p14="http://schemas.microsoft.com/office/powerpoint/2010/main" val="30756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2142A4A1-0B24-080E-3B75-2B058C45EF28}"/>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D3E6B8C3-8B47-5782-F137-CC83CFC292E4}"/>
              </a:ext>
            </a:extLst>
          </p:cNvPr>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a:extLst>
              <a:ext uri="{FF2B5EF4-FFF2-40B4-BE49-F238E27FC236}">
                <a16:creationId xmlns:a16="http://schemas.microsoft.com/office/drawing/2014/main" id="{E2220131-CB70-BA78-1FF9-8913C1A5730E}"/>
              </a:ext>
            </a:extLst>
          </p:cNvPr>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CCDCAE66-CA64-CDF0-F25F-5A16FBFF9C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697F28EA-7321-A4E1-A3F7-569B33217DF4}"/>
              </a:ext>
            </a:extLst>
          </p:cNvPr>
          <p:cNvSpPr txBox="1"/>
          <p:nvPr/>
        </p:nvSpPr>
        <p:spPr>
          <a:xfrm>
            <a:off x="2004931" y="1694558"/>
            <a:ext cx="6763684"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2E85AFEC-96F1-E578-A1FC-D7DFC796F6EE}"/>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B5DF6B8C-B22A-696D-1FA0-C99EAB834E87}"/>
              </a:ext>
            </a:extLst>
          </p:cNvPr>
          <p:cNvPicPr>
            <a:picLocks noChangeAspect="1"/>
          </p:cNvPicPr>
          <p:nvPr/>
        </p:nvPicPr>
        <p:blipFill>
          <a:blip r:embed="rId5"/>
          <a:stretch>
            <a:fillRect/>
          </a:stretch>
        </p:blipFill>
        <p:spPr>
          <a:xfrm>
            <a:off x="1923439" y="2400881"/>
            <a:ext cx="8888053" cy="4317553"/>
          </a:xfrm>
          <a:prstGeom prst="rect">
            <a:avLst/>
          </a:prstGeom>
        </p:spPr>
      </p:pic>
      <p:sp>
        <p:nvSpPr>
          <p:cNvPr id="7" name="Dikdörtgen 6">
            <a:extLst>
              <a:ext uri="{FF2B5EF4-FFF2-40B4-BE49-F238E27FC236}">
                <a16:creationId xmlns:a16="http://schemas.microsoft.com/office/drawing/2014/main" id="{4DD7127A-B4BC-22B5-BF89-10A9CD5FB920}"/>
              </a:ext>
            </a:extLst>
          </p:cNvPr>
          <p:cNvSpPr/>
          <p:nvPr/>
        </p:nvSpPr>
        <p:spPr>
          <a:xfrm>
            <a:off x="4149213" y="2608126"/>
            <a:ext cx="1612490" cy="331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53482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6F092C60-240F-3EC1-BB35-890A257C3C57}"/>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1694BB92-D9BB-49CA-1795-E471EA393A8E}"/>
              </a:ext>
            </a:extLst>
          </p:cNvPr>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a:extLst>
              <a:ext uri="{FF2B5EF4-FFF2-40B4-BE49-F238E27FC236}">
                <a16:creationId xmlns:a16="http://schemas.microsoft.com/office/drawing/2014/main" id="{F0898E50-2DF7-8431-4F0F-F0ECD129A1AF}"/>
              </a:ext>
            </a:extLst>
          </p:cNvPr>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4808C68C-74F6-CA55-15A3-93366268C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0404BF3-1775-0679-63CC-E585287EF870}"/>
              </a:ext>
            </a:extLst>
          </p:cNvPr>
          <p:cNvSpPr txBox="1"/>
          <p:nvPr/>
        </p:nvSpPr>
        <p:spPr>
          <a:xfrm>
            <a:off x="2004931" y="1694558"/>
            <a:ext cx="6763684"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A6C9A9DF-7BF6-A238-64A3-908A6C543B96}"/>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7" name="Dikdörtgen 6">
            <a:extLst>
              <a:ext uri="{FF2B5EF4-FFF2-40B4-BE49-F238E27FC236}">
                <a16:creationId xmlns:a16="http://schemas.microsoft.com/office/drawing/2014/main" id="{BEC33058-AAD5-3A31-3A22-044DCD2CEB50}"/>
              </a:ext>
            </a:extLst>
          </p:cNvPr>
          <p:cNvSpPr/>
          <p:nvPr/>
        </p:nvSpPr>
        <p:spPr>
          <a:xfrm>
            <a:off x="4149213" y="2608126"/>
            <a:ext cx="1612490" cy="331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a:extLst>
              <a:ext uri="{FF2B5EF4-FFF2-40B4-BE49-F238E27FC236}">
                <a16:creationId xmlns:a16="http://schemas.microsoft.com/office/drawing/2014/main" id="{8A05EB06-0D77-C5B3-B6ED-DEAD085E2C90}"/>
              </a:ext>
            </a:extLst>
          </p:cNvPr>
          <p:cNvPicPr>
            <a:picLocks noChangeAspect="1"/>
          </p:cNvPicPr>
          <p:nvPr/>
        </p:nvPicPr>
        <p:blipFill>
          <a:blip r:embed="rId5"/>
          <a:stretch>
            <a:fillRect/>
          </a:stretch>
        </p:blipFill>
        <p:spPr>
          <a:xfrm>
            <a:off x="2057400" y="2320696"/>
            <a:ext cx="8305832" cy="4295278"/>
          </a:xfrm>
          <a:prstGeom prst="rect">
            <a:avLst/>
          </a:prstGeom>
        </p:spPr>
      </p:pic>
      <p:sp>
        <p:nvSpPr>
          <p:cNvPr id="11" name="Dikdörtgen 10">
            <a:extLst>
              <a:ext uri="{FF2B5EF4-FFF2-40B4-BE49-F238E27FC236}">
                <a16:creationId xmlns:a16="http://schemas.microsoft.com/office/drawing/2014/main" id="{C96D44C3-6C07-41C6-2831-E11DFFC4FBA4}"/>
              </a:ext>
            </a:extLst>
          </p:cNvPr>
          <p:cNvSpPr/>
          <p:nvPr/>
        </p:nvSpPr>
        <p:spPr>
          <a:xfrm>
            <a:off x="4149213" y="2939845"/>
            <a:ext cx="1425677" cy="1919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0E622CF3-0C63-C2B4-8348-8CA261F6303E}"/>
              </a:ext>
            </a:extLst>
          </p:cNvPr>
          <p:cNvSpPr/>
          <p:nvPr/>
        </p:nvSpPr>
        <p:spPr>
          <a:xfrm>
            <a:off x="4719484" y="3554131"/>
            <a:ext cx="491613" cy="1919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58222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22D86197-E437-0810-3BBF-6E7600DCE9A0}"/>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ADE3A1F7-AF04-3A3C-AB57-1BD5575589D3}"/>
              </a:ext>
            </a:extLst>
          </p:cNvPr>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a:extLst>
              <a:ext uri="{FF2B5EF4-FFF2-40B4-BE49-F238E27FC236}">
                <a16:creationId xmlns:a16="http://schemas.microsoft.com/office/drawing/2014/main" id="{276858ED-E85E-DE5E-682C-24AB7412CC94}"/>
              </a:ext>
            </a:extLst>
          </p:cNvPr>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45CD23C4-E756-4A1C-77CE-8C13F7B742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77C45987-2C7B-76B6-540F-C05C0396F655}"/>
              </a:ext>
            </a:extLst>
          </p:cNvPr>
          <p:cNvSpPr txBox="1"/>
          <p:nvPr/>
        </p:nvSpPr>
        <p:spPr>
          <a:xfrm>
            <a:off x="2004931" y="1694558"/>
            <a:ext cx="6763684"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ED0454B2-45FE-5232-B157-D865EE7DAC3D}"/>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pic>
        <p:nvPicPr>
          <p:cNvPr id="6" name="Resim 5" descr="metin, yazı tipi, ekran görüntüsü, cebir içeren bir resim&#10;&#10;Yapay zeka tarafından oluşturulmuş içerik yanlış olabilir.">
            <a:extLst>
              <a:ext uri="{FF2B5EF4-FFF2-40B4-BE49-F238E27FC236}">
                <a16:creationId xmlns:a16="http://schemas.microsoft.com/office/drawing/2014/main" id="{76C61E87-E8FF-9916-C1F7-8A6AADAAE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714" y="2439766"/>
            <a:ext cx="10265673" cy="3810000"/>
          </a:xfrm>
          <a:prstGeom prst="rect">
            <a:avLst/>
          </a:prstGeom>
        </p:spPr>
      </p:pic>
    </p:spTree>
    <p:extLst>
      <p:ext uri="{BB962C8B-B14F-4D97-AF65-F5344CB8AC3E}">
        <p14:creationId xmlns:p14="http://schemas.microsoft.com/office/powerpoint/2010/main" val="4167129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9C270EAE-36B5-48AE-2494-8C033FFCA2DB}"/>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7E3D485D-E187-BC2D-7C05-DB63E6138BFD}"/>
              </a:ext>
            </a:extLst>
          </p:cNvPr>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a:extLst>
              <a:ext uri="{FF2B5EF4-FFF2-40B4-BE49-F238E27FC236}">
                <a16:creationId xmlns:a16="http://schemas.microsoft.com/office/drawing/2014/main" id="{9AA49E09-BF8E-C1A1-B088-D7DDA5E8C74A}"/>
              </a:ext>
            </a:extLst>
          </p:cNvPr>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AEC71BB8-49CE-B846-5D08-57B7108D2A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8047EEA9-938A-83BB-A6A2-F98B0C7CE774}"/>
              </a:ext>
            </a:extLst>
          </p:cNvPr>
          <p:cNvSpPr txBox="1"/>
          <p:nvPr/>
        </p:nvSpPr>
        <p:spPr>
          <a:xfrm>
            <a:off x="2004931" y="1694558"/>
            <a:ext cx="6763684"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FF663D9A-7276-685F-BE04-1EB958A4CCBB}"/>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D0CB1958-C775-8EC8-0189-148BF3B80DF6}"/>
              </a:ext>
            </a:extLst>
          </p:cNvPr>
          <p:cNvPicPr>
            <a:picLocks noChangeAspect="1"/>
          </p:cNvPicPr>
          <p:nvPr/>
        </p:nvPicPr>
        <p:blipFill>
          <a:blip r:embed="rId5"/>
          <a:stretch>
            <a:fillRect/>
          </a:stretch>
        </p:blipFill>
        <p:spPr>
          <a:xfrm>
            <a:off x="1507715" y="2273079"/>
            <a:ext cx="10045188" cy="4363688"/>
          </a:xfrm>
          <a:prstGeom prst="rect">
            <a:avLst/>
          </a:prstGeom>
        </p:spPr>
      </p:pic>
      <p:sp>
        <p:nvSpPr>
          <p:cNvPr id="7" name="Dikdörtgen 6">
            <a:extLst>
              <a:ext uri="{FF2B5EF4-FFF2-40B4-BE49-F238E27FC236}">
                <a16:creationId xmlns:a16="http://schemas.microsoft.com/office/drawing/2014/main" id="{92F3AD5B-6153-14E2-675A-78F038A8AAFD}"/>
              </a:ext>
            </a:extLst>
          </p:cNvPr>
          <p:cNvSpPr/>
          <p:nvPr/>
        </p:nvSpPr>
        <p:spPr>
          <a:xfrm>
            <a:off x="3293806" y="2812038"/>
            <a:ext cx="1622323" cy="255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119B2246-2F22-3F0A-A638-CF9A3DE29BD3}"/>
              </a:ext>
            </a:extLst>
          </p:cNvPr>
          <p:cNvSpPr/>
          <p:nvPr/>
        </p:nvSpPr>
        <p:spPr>
          <a:xfrm>
            <a:off x="1507715" y="5163442"/>
            <a:ext cx="3821369" cy="5294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86921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12763F68-0D93-E237-BA42-E17C238D149A}"/>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01C43DBE-1E96-11BA-9157-B38E73807790}"/>
              </a:ext>
            </a:extLst>
          </p:cNvPr>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a:extLst>
              <a:ext uri="{FF2B5EF4-FFF2-40B4-BE49-F238E27FC236}">
                <a16:creationId xmlns:a16="http://schemas.microsoft.com/office/drawing/2014/main" id="{518BA12E-8FE9-6F0C-1E86-8247FAA6E701}"/>
              </a:ext>
            </a:extLst>
          </p:cNvPr>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9E6B7923-65BC-7130-32A7-B5EB254D52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2CD961D5-4B5C-D9A3-E67C-5E5ADAB0E179}"/>
              </a:ext>
            </a:extLst>
          </p:cNvPr>
          <p:cNvSpPr txBox="1"/>
          <p:nvPr/>
        </p:nvSpPr>
        <p:spPr>
          <a:xfrm>
            <a:off x="2004931" y="1694558"/>
            <a:ext cx="6763684"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743A0D5A-1ABD-4959-7456-14540C32B0AA}"/>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7" name="Dikdörtgen 6">
            <a:extLst>
              <a:ext uri="{FF2B5EF4-FFF2-40B4-BE49-F238E27FC236}">
                <a16:creationId xmlns:a16="http://schemas.microsoft.com/office/drawing/2014/main" id="{B3189C71-B650-357C-0D5B-B9709A8D7457}"/>
              </a:ext>
            </a:extLst>
          </p:cNvPr>
          <p:cNvSpPr/>
          <p:nvPr/>
        </p:nvSpPr>
        <p:spPr>
          <a:xfrm>
            <a:off x="3293806" y="2812038"/>
            <a:ext cx="1622323" cy="255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a:extLst>
              <a:ext uri="{FF2B5EF4-FFF2-40B4-BE49-F238E27FC236}">
                <a16:creationId xmlns:a16="http://schemas.microsoft.com/office/drawing/2014/main" id="{DB126890-C1C1-A133-057D-B414100B8CCA}"/>
              </a:ext>
            </a:extLst>
          </p:cNvPr>
          <p:cNvPicPr>
            <a:picLocks noChangeAspect="1"/>
          </p:cNvPicPr>
          <p:nvPr/>
        </p:nvPicPr>
        <p:blipFill>
          <a:blip r:embed="rId5"/>
          <a:stretch>
            <a:fillRect/>
          </a:stretch>
        </p:blipFill>
        <p:spPr>
          <a:xfrm>
            <a:off x="1722627" y="2166244"/>
            <a:ext cx="9486793" cy="4552190"/>
          </a:xfrm>
          <a:prstGeom prst="rect">
            <a:avLst/>
          </a:prstGeom>
        </p:spPr>
      </p:pic>
      <p:sp>
        <p:nvSpPr>
          <p:cNvPr id="12" name="Dikdörtgen 11">
            <a:extLst>
              <a:ext uri="{FF2B5EF4-FFF2-40B4-BE49-F238E27FC236}">
                <a16:creationId xmlns:a16="http://schemas.microsoft.com/office/drawing/2014/main" id="{EF851DE9-C1F7-155F-2529-04C9273AD532}"/>
              </a:ext>
            </a:extLst>
          </p:cNvPr>
          <p:cNvSpPr/>
          <p:nvPr/>
        </p:nvSpPr>
        <p:spPr>
          <a:xfrm>
            <a:off x="1752600" y="2166244"/>
            <a:ext cx="1622323" cy="2556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a:extLst>
              <a:ext uri="{FF2B5EF4-FFF2-40B4-BE49-F238E27FC236}">
                <a16:creationId xmlns:a16="http://schemas.microsoft.com/office/drawing/2014/main" id="{A284AA13-F4E6-90AC-46FB-2A034C026C15}"/>
              </a:ext>
            </a:extLst>
          </p:cNvPr>
          <p:cNvSpPr/>
          <p:nvPr/>
        </p:nvSpPr>
        <p:spPr>
          <a:xfrm>
            <a:off x="2639962" y="2426001"/>
            <a:ext cx="1622323" cy="2556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a:extLst>
              <a:ext uri="{FF2B5EF4-FFF2-40B4-BE49-F238E27FC236}">
                <a16:creationId xmlns:a16="http://schemas.microsoft.com/office/drawing/2014/main" id="{E90321E6-D703-5E77-7276-9E602E2064C2}"/>
              </a:ext>
            </a:extLst>
          </p:cNvPr>
          <p:cNvSpPr/>
          <p:nvPr/>
        </p:nvSpPr>
        <p:spPr>
          <a:xfrm>
            <a:off x="6096000" y="2810538"/>
            <a:ext cx="3168580" cy="2556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a:extLst>
              <a:ext uri="{FF2B5EF4-FFF2-40B4-BE49-F238E27FC236}">
                <a16:creationId xmlns:a16="http://schemas.microsoft.com/office/drawing/2014/main" id="{891E41EE-87D3-B94D-2FC6-B4263060C58E}"/>
              </a:ext>
            </a:extLst>
          </p:cNvPr>
          <p:cNvSpPr/>
          <p:nvPr/>
        </p:nvSpPr>
        <p:spPr>
          <a:xfrm>
            <a:off x="1722627" y="6237247"/>
            <a:ext cx="1100960" cy="4811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01057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6763684"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FE60398F-04FE-4E78-84A9-4BD4A2863CA6}"/>
              </a:ext>
            </a:extLst>
          </p:cNvPr>
          <p:cNvSpPr txBox="1"/>
          <p:nvPr/>
        </p:nvSpPr>
        <p:spPr>
          <a:xfrm>
            <a:off x="2004931" y="2325484"/>
            <a:ext cx="9229724" cy="786754"/>
          </a:xfrm>
          <a:prstGeom prst="rect">
            <a:avLst/>
          </a:prstGeom>
          <a:noFill/>
        </p:spPr>
        <p:txBody>
          <a:bodyPr wrap="square">
            <a:spAutoFit/>
          </a:bodyPr>
          <a:lstStyle/>
          <a:p>
            <a:pPr algn="just">
              <a:lnSpc>
                <a:spcPct val="150000"/>
              </a:lnSpc>
            </a:pPr>
            <a:r>
              <a:rPr lang="tr-TR" sz="1600" dirty="0">
                <a:latin typeface="Times New Roman" panose="02020603050405020304" pitchFamily="18" charset="0"/>
                <a:cs typeface="Times New Roman" panose="02020603050405020304" pitchFamily="18" charset="0"/>
              </a:rPr>
              <a:t>Gelen e-postalarda bazen gönderenin mail adresi değil de kayıtlı bir kullanıcı adı gibi görünür. Bu durumlarda farenin imlecini kullanıcı üzerine götürüp mail adresini görüntüleyebilirsiniz. </a:t>
            </a:r>
          </a:p>
        </p:txBody>
      </p:sp>
      <p:grpSp>
        <p:nvGrpSpPr>
          <p:cNvPr id="6" name="Grup 5">
            <a:extLst>
              <a:ext uri="{FF2B5EF4-FFF2-40B4-BE49-F238E27FC236}">
                <a16:creationId xmlns:a16="http://schemas.microsoft.com/office/drawing/2014/main" id="{8BB7A185-043D-4034-89F6-E5ECE6B4FBEF}"/>
              </a:ext>
            </a:extLst>
          </p:cNvPr>
          <p:cNvGrpSpPr/>
          <p:nvPr/>
        </p:nvGrpSpPr>
        <p:grpSpPr>
          <a:xfrm>
            <a:off x="2127183" y="3745763"/>
            <a:ext cx="7904396" cy="2037389"/>
            <a:chOff x="2101948" y="3527669"/>
            <a:chExt cx="7904396" cy="2019948"/>
          </a:xfrm>
        </p:grpSpPr>
        <p:pic>
          <p:nvPicPr>
            <p:cNvPr id="5" name="Resim 4">
              <a:extLst>
                <a:ext uri="{FF2B5EF4-FFF2-40B4-BE49-F238E27FC236}">
                  <a16:creationId xmlns:a16="http://schemas.microsoft.com/office/drawing/2014/main" id="{04673171-52D2-496F-830C-1DD32AF3391E}"/>
                </a:ext>
              </a:extLst>
            </p:cNvPr>
            <p:cNvPicPr>
              <a:picLocks noChangeAspect="1"/>
            </p:cNvPicPr>
            <p:nvPr/>
          </p:nvPicPr>
          <p:blipFill rotWithShape="1">
            <a:blip r:embed="rId5"/>
            <a:srcRect b="5041"/>
            <a:stretch/>
          </p:blipFill>
          <p:spPr>
            <a:xfrm>
              <a:off x="2101948" y="3527669"/>
              <a:ext cx="7904396" cy="2019948"/>
            </a:xfrm>
            <a:prstGeom prst="rect">
              <a:avLst/>
            </a:prstGeom>
          </p:spPr>
        </p:pic>
        <p:pic>
          <p:nvPicPr>
            <p:cNvPr id="12" name="Picture 2" descr="Blog Mouse İmleci Nasıl Yapılır">
              <a:extLst>
                <a:ext uri="{FF2B5EF4-FFF2-40B4-BE49-F238E27FC236}">
                  <a16:creationId xmlns:a16="http://schemas.microsoft.com/office/drawing/2014/main" id="{94A96204-880E-4A60-AB07-45B4F84E8C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2400" y="3803349"/>
              <a:ext cx="217986" cy="2179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867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6763684"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FE60398F-04FE-4E78-84A9-4BD4A2863CA6}"/>
              </a:ext>
            </a:extLst>
          </p:cNvPr>
          <p:cNvSpPr txBox="1"/>
          <p:nvPr/>
        </p:nvSpPr>
        <p:spPr>
          <a:xfrm>
            <a:off x="1923439" y="2428528"/>
            <a:ext cx="9229724" cy="1156086"/>
          </a:xfrm>
          <a:prstGeom prst="rect">
            <a:avLst/>
          </a:prstGeom>
          <a:noFill/>
        </p:spPr>
        <p:txBody>
          <a:bodyPr wrap="square">
            <a:spAutoFit/>
          </a:bodyPr>
          <a:lstStyle/>
          <a:p>
            <a:pPr algn="just">
              <a:lnSpc>
                <a:spcPct val="150000"/>
              </a:lnSpc>
            </a:pPr>
            <a:r>
              <a:rPr lang="tr-TR" sz="1600" dirty="0">
                <a:latin typeface="Times New Roman" panose="02020603050405020304" pitchFamily="18" charset="0"/>
                <a:cs typeface="Times New Roman" panose="02020603050405020304" pitchFamily="18" charset="0"/>
              </a:rPr>
              <a:t>Saldırgan, etrafınızdan birinin hesabını ele geçirmiş ve listedeki kişilere </a:t>
            </a:r>
            <a:r>
              <a:rPr lang="tr-TR" sz="1600" dirty="0" err="1">
                <a:latin typeface="Times New Roman" panose="02020603050405020304" pitchFamily="18" charset="0"/>
                <a:cs typeface="Times New Roman" panose="02020603050405020304" pitchFamily="18" charset="0"/>
              </a:rPr>
              <a:t>oltalama</a:t>
            </a:r>
            <a:r>
              <a:rPr lang="tr-TR" sz="1600" dirty="0">
                <a:latin typeface="Times New Roman" panose="02020603050405020304" pitchFamily="18" charset="0"/>
                <a:cs typeface="Times New Roman" panose="02020603050405020304" pitchFamily="18" charset="0"/>
              </a:rPr>
              <a:t> saldırıları yapabilir. Tanıdığınız biri, örneğin iş arkadaşınız size acil eylem gerektiren bir eylem veya beklemediğiniz bir mesaj gönderirse, gönderenin gerçekten o olduğunu doğrulamak için farklı kanallardan ulaşın. </a:t>
            </a:r>
          </a:p>
        </p:txBody>
      </p:sp>
      <p:sp>
        <p:nvSpPr>
          <p:cNvPr id="12" name="Metin kutusu 11">
            <a:extLst>
              <a:ext uri="{FF2B5EF4-FFF2-40B4-BE49-F238E27FC236}">
                <a16:creationId xmlns:a16="http://schemas.microsoft.com/office/drawing/2014/main" id="{B04DE7D5-42FE-4C46-94BD-CBD3004EF68E}"/>
              </a:ext>
            </a:extLst>
          </p:cNvPr>
          <p:cNvSpPr txBox="1"/>
          <p:nvPr/>
        </p:nvSpPr>
        <p:spPr>
          <a:xfrm>
            <a:off x="2004931" y="5733611"/>
            <a:ext cx="9229724" cy="786754"/>
          </a:xfrm>
          <a:prstGeom prst="rect">
            <a:avLst/>
          </a:prstGeom>
          <a:noFill/>
        </p:spPr>
        <p:txBody>
          <a:bodyPr wrap="square">
            <a:spAutoFit/>
          </a:bodyPr>
          <a:lstStyle/>
          <a:p>
            <a:pPr algn="just">
              <a:lnSpc>
                <a:spcPct val="150000"/>
              </a:lnSpc>
            </a:pPr>
            <a:r>
              <a:rPr lang="tr-TR" sz="1600" dirty="0">
                <a:latin typeface="Times New Roman" panose="02020603050405020304" pitchFamily="18" charset="0"/>
                <a:cs typeface="Times New Roman" panose="02020603050405020304" pitchFamily="18" charset="0"/>
              </a:rPr>
              <a:t>Örnekteki gibi gelen mail tanıdığımız birinden gelse de beklemediğimiz veya şüphe uyandıran bir içerikse teyit etmeden açmamalıyız. </a:t>
            </a:r>
          </a:p>
        </p:txBody>
      </p:sp>
      <p:pic>
        <p:nvPicPr>
          <p:cNvPr id="14" name="Resim 13">
            <a:extLst>
              <a:ext uri="{FF2B5EF4-FFF2-40B4-BE49-F238E27FC236}">
                <a16:creationId xmlns:a16="http://schemas.microsoft.com/office/drawing/2014/main" id="{E71D57A4-7794-48E9-B7A9-BA2B2C9BBB6E}"/>
              </a:ext>
            </a:extLst>
          </p:cNvPr>
          <p:cNvPicPr>
            <a:picLocks noChangeAspect="1"/>
          </p:cNvPicPr>
          <p:nvPr/>
        </p:nvPicPr>
        <p:blipFill>
          <a:blip r:embed="rId5"/>
          <a:stretch>
            <a:fillRect/>
          </a:stretch>
        </p:blipFill>
        <p:spPr>
          <a:xfrm>
            <a:off x="2004931" y="3634898"/>
            <a:ext cx="7542830" cy="1893824"/>
          </a:xfrm>
          <a:prstGeom prst="rect">
            <a:avLst/>
          </a:prstGeom>
        </p:spPr>
      </p:pic>
    </p:spTree>
    <p:extLst>
      <p:ext uri="{BB962C8B-B14F-4D97-AF65-F5344CB8AC3E}">
        <p14:creationId xmlns:p14="http://schemas.microsoft.com/office/powerpoint/2010/main" val="4230822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6763684"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grpSp>
        <p:nvGrpSpPr>
          <p:cNvPr id="6" name="Grup 5">
            <a:extLst>
              <a:ext uri="{FF2B5EF4-FFF2-40B4-BE49-F238E27FC236}">
                <a16:creationId xmlns:a16="http://schemas.microsoft.com/office/drawing/2014/main" id="{21ED3668-BC99-4445-AC30-4FDE1B7AE09D}"/>
              </a:ext>
            </a:extLst>
          </p:cNvPr>
          <p:cNvGrpSpPr/>
          <p:nvPr/>
        </p:nvGrpSpPr>
        <p:grpSpPr>
          <a:xfrm>
            <a:off x="1923439" y="3255373"/>
            <a:ext cx="6229350" cy="861104"/>
            <a:chOff x="2272098" y="3778660"/>
            <a:chExt cx="6229350" cy="861104"/>
          </a:xfrm>
        </p:grpSpPr>
        <p:pic>
          <p:nvPicPr>
            <p:cNvPr id="5" name="Resim 4">
              <a:extLst>
                <a:ext uri="{FF2B5EF4-FFF2-40B4-BE49-F238E27FC236}">
                  <a16:creationId xmlns:a16="http://schemas.microsoft.com/office/drawing/2014/main" id="{23246820-C40E-4F38-9BA4-BE7CBB7907FB}"/>
                </a:ext>
              </a:extLst>
            </p:cNvPr>
            <p:cNvPicPr>
              <a:picLocks noChangeAspect="1"/>
            </p:cNvPicPr>
            <p:nvPr/>
          </p:nvPicPr>
          <p:blipFill rotWithShape="1">
            <a:blip r:embed="rId5"/>
            <a:srcRect b="9596"/>
            <a:stretch/>
          </p:blipFill>
          <p:spPr>
            <a:xfrm>
              <a:off x="2272098" y="3778660"/>
              <a:ext cx="6229350" cy="861104"/>
            </a:xfrm>
            <a:prstGeom prst="rect">
              <a:avLst/>
            </a:prstGeom>
          </p:spPr>
        </p:pic>
        <p:pic>
          <p:nvPicPr>
            <p:cNvPr id="1026" name="Picture 2" descr="Blog Mouse İmleci Nasıl Yapılır">
              <a:extLst>
                <a:ext uri="{FF2B5EF4-FFF2-40B4-BE49-F238E27FC236}">
                  <a16:creationId xmlns:a16="http://schemas.microsoft.com/office/drawing/2014/main" id="{0F1317E1-5B68-4B49-B13C-CD535ADA4E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7007" y="4312786"/>
              <a:ext cx="217986" cy="21798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Metin kutusu 14">
            <a:extLst>
              <a:ext uri="{FF2B5EF4-FFF2-40B4-BE49-F238E27FC236}">
                <a16:creationId xmlns:a16="http://schemas.microsoft.com/office/drawing/2014/main" id="{9DBD72E9-D80C-482B-8757-A957DD524DDD}"/>
              </a:ext>
            </a:extLst>
          </p:cNvPr>
          <p:cNvSpPr txBox="1"/>
          <p:nvPr/>
        </p:nvSpPr>
        <p:spPr>
          <a:xfrm>
            <a:off x="1923439" y="2428528"/>
            <a:ext cx="9229724" cy="786754"/>
          </a:xfrm>
          <a:prstGeom prst="rect">
            <a:avLst/>
          </a:prstGeom>
          <a:noFill/>
        </p:spPr>
        <p:txBody>
          <a:bodyPr wrap="square">
            <a:spAutoFit/>
          </a:bodyPr>
          <a:lstStyle/>
          <a:p>
            <a:pPr algn="just">
              <a:lnSpc>
                <a:spcPct val="150000"/>
              </a:lnSpc>
            </a:pPr>
            <a:r>
              <a:rPr lang="tr-TR" sz="1600" dirty="0">
                <a:latin typeface="Times New Roman" panose="02020603050405020304" pitchFamily="18" charset="0"/>
                <a:cs typeface="Times New Roman" panose="02020603050405020304" pitchFamily="18" charset="0"/>
              </a:rPr>
              <a:t>Az önceki örneğimizdeki gibi bir içerikte bağlantıya tıklamadan önce farenin imlecini aşağıdaki gibi üzerine götürerek yönlendireceği sayfayı görüntüleyebiliriz.</a:t>
            </a:r>
          </a:p>
        </p:txBody>
      </p:sp>
      <p:pic>
        <p:nvPicPr>
          <p:cNvPr id="13" name="Resim 12">
            <a:extLst>
              <a:ext uri="{FF2B5EF4-FFF2-40B4-BE49-F238E27FC236}">
                <a16:creationId xmlns:a16="http://schemas.microsoft.com/office/drawing/2014/main" id="{BDEFC48F-A639-4D17-AE60-1F80A9280EBD}"/>
              </a:ext>
            </a:extLst>
          </p:cNvPr>
          <p:cNvPicPr>
            <a:picLocks noChangeAspect="1"/>
          </p:cNvPicPr>
          <p:nvPr/>
        </p:nvPicPr>
        <p:blipFill>
          <a:blip r:embed="rId7"/>
          <a:stretch>
            <a:fillRect/>
          </a:stretch>
        </p:blipFill>
        <p:spPr>
          <a:xfrm>
            <a:off x="1958491" y="5449343"/>
            <a:ext cx="9395309" cy="707173"/>
          </a:xfrm>
          <a:prstGeom prst="rect">
            <a:avLst/>
          </a:prstGeom>
        </p:spPr>
      </p:pic>
      <p:sp>
        <p:nvSpPr>
          <p:cNvPr id="18" name="Metin kutusu 17">
            <a:extLst>
              <a:ext uri="{FF2B5EF4-FFF2-40B4-BE49-F238E27FC236}">
                <a16:creationId xmlns:a16="http://schemas.microsoft.com/office/drawing/2014/main" id="{8E54AEEF-EF4A-42CB-BE3B-D795B32F69C1}"/>
              </a:ext>
            </a:extLst>
          </p:cNvPr>
          <p:cNvSpPr txBox="1"/>
          <p:nvPr/>
        </p:nvSpPr>
        <p:spPr>
          <a:xfrm>
            <a:off x="1923439" y="4389533"/>
            <a:ext cx="9229724" cy="786754"/>
          </a:xfrm>
          <a:prstGeom prst="rect">
            <a:avLst/>
          </a:prstGeom>
          <a:noFill/>
        </p:spPr>
        <p:txBody>
          <a:bodyPr wrap="square">
            <a:spAutoFit/>
          </a:bodyPr>
          <a:lstStyle/>
          <a:p>
            <a:pPr algn="just">
              <a:lnSpc>
                <a:spcPct val="150000"/>
              </a:lnSpc>
            </a:pPr>
            <a:r>
              <a:rPr lang="tr-TR" sz="1600" dirty="0">
                <a:latin typeface="Times New Roman" panose="02020603050405020304" pitchFamily="18" charset="0"/>
                <a:cs typeface="Times New Roman" panose="02020603050405020304" pitchFamily="18" charset="0"/>
              </a:rPr>
              <a:t>Aşağıdaki gibi web sayfası adına güvenip ancak uzantısı sizi şüpheye düşürüyorsa tarayıcıdan web sayfasına geçmeniz daha doğru olacaktır ya da yine gönderen kişi ile farklı bir yolla iletişime geçmenizi öneririz.  </a:t>
            </a:r>
          </a:p>
        </p:txBody>
      </p:sp>
    </p:spTree>
    <p:extLst>
      <p:ext uri="{BB962C8B-B14F-4D97-AF65-F5344CB8AC3E}">
        <p14:creationId xmlns:p14="http://schemas.microsoft.com/office/powerpoint/2010/main" val="2822210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6763684"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15" name="Metin kutusu 14">
            <a:extLst>
              <a:ext uri="{FF2B5EF4-FFF2-40B4-BE49-F238E27FC236}">
                <a16:creationId xmlns:a16="http://schemas.microsoft.com/office/drawing/2014/main" id="{9DBD72E9-D80C-482B-8757-A957DD524DDD}"/>
              </a:ext>
            </a:extLst>
          </p:cNvPr>
          <p:cNvSpPr txBox="1"/>
          <p:nvPr/>
        </p:nvSpPr>
        <p:spPr>
          <a:xfrm>
            <a:off x="1923439" y="2428528"/>
            <a:ext cx="9229724" cy="3002745"/>
          </a:xfrm>
          <a:prstGeom prst="rect">
            <a:avLst/>
          </a:prstGeom>
          <a:noFill/>
        </p:spPr>
        <p:txBody>
          <a:bodyPr wrap="square">
            <a:spAutoFit/>
          </a:bodyPr>
          <a:lstStyle/>
          <a:p>
            <a:pPr algn="just">
              <a:lnSpc>
                <a:spcPct val="150000"/>
              </a:lnSpc>
            </a:pPr>
            <a:r>
              <a:rPr lang="tr-TR" sz="1600" dirty="0">
                <a:latin typeface="Times New Roman" panose="02020603050405020304" pitchFamily="18" charset="0"/>
                <a:cs typeface="Times New Roman" panose="02020603050405020304" pitchFamily="18" charset="0"/>
              </a:rPr>
              <a:t>Ekleri olan iletilerde;</a:t>
            </a:r>
          </a:p>
          <a:p>
            <a:pPr marL="285750" indent="-285750" algn="just">
              <a:lnSpc>
                <a:spcPct val="15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Tanımadığınız, beklemediğiniz kişiler tarafından gelen ekleri açmayınız.</a:t>
            </a:r>
          </a:p>
          <a:p>
            <a:pPr marL="285750" indent="-285750" algn="just">
              <a:lnSpc>
                <a:spcPct val="15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Beklediğinizin dışında gelen ekleri açmayınız.</a:t>
            </a:r>
          </a:p>
          <a:p>
            <a:pPr marL="285750" indent="-285750" algn="just">
              <a:lnSpc>
                <a:spcPct val="150000"/>
              </a:lnSpc>
              <a:buFont typeface="Arial" panose="020B0604020202020204" pitchFamily="34" charset="0"/>
              <a:buChar char="•"/>
            </a:pPr>
            <a:r>
              <a:rPr lang="tr-TR" sz="1600" dirty="0" err="1">
                <a:latin typeface="Times New Roman" panose="02020603050405020304" pitchFamily="18" charset="0"/>
                <a:cs typeface="Times New Roman" panose="02020603050405020304" pitchFamily="18" charset="0"/>
              </a:rPr>
              <a:t>Spam</a:t>
            </a:r>
            <a:r>
              <a:rPr lang="tr-TR" sz="1600" dirty="0">
                <a:latin typeface="Times New Roman" panose="02020603050405020304" pitchFamily="18" charset="0"/>
                <a:cs typeface="Times New Roman" panose="02020603050405020304" pitchFamily="18" charset="0"/>
              </a:rPr>
              <a:t> olabileceğini, içeriği nedeniyle sizi şüpheye düşüren iletilerin eklerini açmayınız.</a:t>
            </a:r>
          </a:p>
          <a:p>
            <a:pPr marL="285750" indent="-285750" algn="just">
              <a:lnSpc>
                <a:spcPct val="15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Aşağıdaki örnekte olduğu gibi konu ile alakalı olsa dahi uzantısını bilmediğiniz ekleri indirmeyiniz ve açmayınız.</a:t>
            </a:r>
          </a:p>
          <a:p>
            <a:pPr marL="285750" indent="-285750" algn="just">
              <a:lnSpc>
                <a:spcPct val="150000"/>
              </a:lnSpc>
              <a:buFont typeface="Arial" panose="020B0604020202020204" pitchFamily="34" charset="0"/>
              <a:buChar char="•"/>
            </a:pPr>
            <a:endParaRPr lang="tr-TR" sz="1600"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endParaRPr lang="tr-TR" sz="1600" dirty="0">
              <a:latin typeface="Times New Roman" panose="02020603050405020304" pitchFamily="18" charset="0"/>
              <a:cs typeface="Times New Roman" panose="02020603050405020304" pitchFamily="18" charset="0"/>
            </a:endParaRPr>
          </a:p>
        </p:txBody>
      </p:sp>
      <p:pic>
        <p:nvPicPr>
          <p:cNvPr id="14" name="Resim 13">
            <a:extLst>
              <a:ext uri="{FF2B5EF4-FFF2-40B4-BE49-F238E27FC236}">
                <a16:creationId xmlns:a16="http://schemas.microsoft.com/office/drawing/2014/main" id="{C49E9762-04D9-4130-998F-A0DCB09F1197}"/>
              </a:ext>
            </a:extLst>
          </p:cNvPr>
          <p:cNvPicPr>
            <a:picLocks noChangeAspect="1"/>
          </p:cNvPicPr>
          <p:nvPr/>
        </p:nvPicPr>
        <p:blipFill>
          <a:blip r:embed="rId5"/>
          <a:stretch>
            <a:fillRect/>
          </a:stretch>
        </p:blipFill>
        <p:spPr>
          <a:xfrm>
            <a:off x="2127183" y="4742451"/>
            <a:ext cx="8265514" cy="1893824"/>
          </a:xfrm>
          <a:prstGeom prst="rect">
            <a:avLst/>
          </a:prstGeom>
        </p:spPr>
      </p:pic>
      <p:sp>
        <p:nvSpPr>
          <p:cNvPr id="3" name="Dikdörtgen 2">
            <a:extLst>
              <a:ext uri="{FF2B5EF4-FFF2-40B4-BE49-F238E27FC236}">
                <a16:creationId xmlns:a16="http://schemas.microsoft.com/office/drawing/2014/main" id="{40332A59-A789-4168-8944-3FCE39594453}"/>
              </a:ext>
            </a:extLst>
          </p:cNvPr>
          <p:cNvSpPr/>
          <p:nvPr/>
        </p:nvSpPr>
        <p:spPr>
          <a:xfrm>
            <a:off x="6017342" y="4807974"/>
            <a:ext cx="1425677" cy="3554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7156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7524080"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7" name="Metin kutusu 6">
            <a:extLst>
              <a:ext uri="{FF2B5EF4-FFF2-40B4-BE49-F238E27FC236}">
                <a16:creationId xmlns:a16="http://schemas.microsoft.com/office/drawing/2014/main" id="{6E1F2217-848F-42D5-A2BE-2520CA6211C0}"/>
              </a:ext>
            </a:extLst>
          </p:cNvPr>
          <p:cNvSpPr txBox="1"/>
          <p:nvPr/>
        </p:nvSpPr>
        <p:spPr>
          <a:xfrm>
            <a:off x="6444175" y="3621180"/>
            <a:ext cx="4654967" cy="1525418"/>
          </a:xfrm>
          <a:prstGeom prst="rect">
            <a:avLst/>
          </a:prstGeom>
          <a:noFill/>
        </p:spPr>
        <p:txBody>
          <a:bodyPr wrap="square">
            <a:spAutoFit/>
          </a:bodyPr>
          <a:lstStyle/>
          <a:p>
            <a:pPr algn="just">
              <a:lnSpc>
                <a:spcPct val="150000"/>
              </a:lnSpc>
            </a:pPr>
            <a:r>
              <a:rPr lang="tr-TR" sz="1600" b="1" dirty="0">
                <a:latin typeface="Times New Roman" panose="02020603050405020304" pitchFamily="18" charset="0"/>
                <a:cs typeface="Times New Roman" panose="02020603050405020304" pitchFamily="18" charset="0"/>
              </a:rPr>
              <a:t>SAHTE SOSYAL MEDYA E-POSTALARI</a:t>
            </a:r>
          </a:p>
          <a:p>
            <a:pPr algn="just">
              <a:lnSpc>
                <a:spcPct val="150000"/>
              </a:lnSpc>
            </a:pPr>
            <a:r>
              <a:rPr lang="tr-TR" sz="1600" dirty="0">
                <a:latin typeface="Times New Roman" panose="02020603050405020304" pitchFamily="18" charset="0"/>
                <a:cs typeface="Times New Roman" panose="02020603050405020304" pitchFamily="18" charset="0"/>
              </a:rPr>
              <a:t>Sosyal medya platformlarının ismi ve ara yüzü kullanılarak hazırlanan e-postalar ile kullanıcı adı ve şifrelerin ele geçirildiği yöntem. </a:t>
            </a:r>
          </a:p>
        </p:txBody>
      </p:sp>
      <p:pic>
        <p:nvPicPr>
          <p:cNvPr id="6146" name="Picture 2">
            <a:extLst>
              <a:ext uri="{FF2B5EF4-FFF2-40B4-BE49-F238E27FC236}">
                <a16:creationId xmlns:a16="http://schemas.microsoft.com/office/drawing/2014/main" id="{F4B11F94-8C78-4296-81AE-9949803CCB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3439" y="2807640"/>
            <a:ext cx="4316992" cy="315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861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sp>
        <p:nvSpPr>
          <p:cNvPr id="22" name="Metin kutusu 21">
            <a:extLst>
              <a:ext uri="{FF2B5EF4-FFF2-40B4-BE49-F238E27FC236}">
                <a16:creationId xmlns:a16="http://schemas.microsoft.com/office/drawing/2014/main" id="{477F535F-B25D-4ABC-A260-DF4A33ED7C0C}"/>
              </a:ext>
            </a:extLst>
          </p:cNvPr>
          <p:cNvSpPr txBox="1"/>
          <p:nvPr/>
        </p:nvSpPr>
        <p:spPr>
          <a:xfrm>
            <a:off x="2004931" y="1694558"/>
            <a:ext cx="6143623"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Ulusal Siber Olaylarla Müdahale Merkezi</a:t>
            </a:r>
            <a:endParaRPr lang="tr-TR" sz="2000" b="1" i="1" dirty="0">
              <a:solidFill>
                <a:srgbClr val="AE976A"/>
              </a:solidFill>
              <a:latin typeface="Franklin Gothic Demi Cond" panose="020B0706030402020204" pitchFamily="34" charset="0"/>
              <a:cs typeface="Arial" panose="020B0604020202020204" pitchFamily="34" charset="0"/>
            </a:endParaRPr>
          </a:p>
        </p:txBody>
      </p:sp>
      <p:sp>
        <p:nvSpPr>
          <p:cNvPr id="9" name="İçerik Yer Tutucusu 2">
            <a:extLst>
              <a:ext uri="{FF2B5EF4-FFF2-40B4-BE49-F238E27FC236}">
                <a16:creationId xmlns:a16="http://schemas.microsoft.com/office/drawing/2014/main" id="{AF295B84-B665-49BD-A43D-58EB10F94BA4}"/>
              </a:ext>
            </a:extLst>
          </p:cNvPr>
          <p:cNvSpPr txBox="1">
            <a:spLocks/>
          </p:cNvSpPr>
          <p:nvPr/>
        </p:nvSpPr>
        <p:spPr>
          <a:xfrm>
            <a:off x="4070554" y="2184885"/>
            <a:ext cx="7216570" cy="43079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tr-TR" sz="1100" dirty="0">
              <a:latin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tr-TR" sz="1600" b="1" dirty="0">
                <a:latin typeface="Times New Roman" panose="02020603050405020304" pitchFamily="18" charset="0"/>
                <a:ea typeface="Calibri" panose="020F0502020204030204" pitchFamily="34" charset="0"/>
                <a:cs typeface="Times New Roman" panose="02020603050405020304" pitchFamily="18" charset="0"/>
              </a:rPr>
              <a:t>‘‘</a:t>
            </a: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2013-2014 Ulusal Siber Güvenlik Stratejisi ve Eylem Planı’’</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kapsamında ülkemizin siber güvenliğine karşı siber ortamda ortaya çıkan tehditlerin belirlenmesi, muhtemel siber saldırı ve olayların etkilerinin azaltılması veya ortadan kaldırılmasına yönelik önlemlerin geliştirilmesi ve belirlenen aktörlerle paylaşılması amacıyla BTK bünyesinde 2013 tarihinde </a:t>
            </a: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Ulusal Siber Olaylarla Müdahale Merkezi (USOM)</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oluşturulmuştur. Aynı plan kapsamında kamu kurum ve kuruluşları bünyesinde de </a:t>
            </a: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Siber Olaylarla Müdahale Ekipleri (SOME)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oluşturulmuştur.  </a:t>
            </a:r>
          </a:p>
          <a:p>
            <a:pPr marL="0" indent="0" algn="just">
              <a:lnSpc>
                <a:spcPct val="150000"/>
              </a:lnSpc>
              <a:spcBef>
                <a:spcPts val="600"/>
              </a:spcBef>
              <a:buNone/>
            </a:pPr>
            <a:r>
              <a:rPr lang="tr-TR" sz="1600" dirty="0">
                <a:latin typeface="Times New Roman" panose="02020603050405020304" pitchFamily="18" charset="0"/>
                <a:cs typeface="Times New Roman" panose="02020603050405020304" pitchFamily="18" charset="0"/>
              </a:rPr>
              <a:t>ULAKBİM tarafından erişim sağladığımız ağ öncelikle USOM sonrasında da kurumumuz SOME yetkilileri tarafından kontrol altında siber güvenlilik kapsamında denetimli olarak hizmete sunulmaktadır. </a:t>
            </a:r>
          </a:p>
        </p:txBody>
      </p:sp>
      <p:pic>
        <p:nvPicPr>
          <p:cNvPr id="2052" name="Picture 4">
            <a:extLst>
              <a:ext uri="{FF2B5EF4-FFF2-40B4-BE49-F238E27FC236}">
                <a16:creationId xmlns:a16="http://schemas.microsoft.com/office/drawing/2014/main" id="{5DE751E2-E6D8-4BCD-BE07-1EAAA27A2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931" y="2948906"/>
            <a:ext cx="1720337" cy="9601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9512971-C251-4311-A33F-D7973BAD03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441" y="4522755"/>
            <a:ext cx="1730638" cy="96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189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7524080"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7" name="Metin kutusu 6">
            <a:extLst>
              <a:ext uri="{FF2B5EF4-FFF2-40B4-BE49-F238E27FC236}">
                <a16:creationId xmlns:a16="http://schemas.microsoft.com/office/drawing/2014/main" id="{6E1F2217-848F-42D5-A2BE-2520CA6211C0}"/>
              </a:ext>
            </a:extLst>
          </p:cNvPr>
          <p:cNvSpPr txBox="1"/>
          <p:nvPr/>
        </p:nvSpPr>
        <p:spPr>
          <a:xfrm>
            <a:off x="5766971" y="3429000"/>
            <a:ext cx="4654967" cy="2264081"/>
          </a:xfrm>
          <a:prstGeom prst="rect">
            <a:avLst/>
          </a:prstGeom>
          <a:noFill/>
        </p:spPr>
        <p:txBody>
          <a:bodyPr wrap="square">
            <a:spAutoFit/>
          </a:bodyPr>
          <a:lstStyle/>
          <a:p>
            <a:pPr algn="just">
              <a:lnSpc>
                <a:spcPct val="150000"/>
              </a:lnSpc>
            </a:pPr>
            <a:r>
              <a:rPr lang="tr-TR" sz="1600" b="1" dirty="0">
                <a:latin typeface="Times New Roman" panose="02020603050405020304" pitchFamily="18" charset="0"/>
                <a:cs typeface="Times New Roman" panose="02020603050405020304" pitchFamily="18" charset="0"/>
              </a:rPr>
              <a:t>ÜCRETLİ ÜYELİK – BEDAVA İNDİR</a:t>
            </a:r>
          </a:p>
          <a:p>
            <a:pPr algn="just">
              <a:lnSpc>
                <a:spcPct val="150000"/>
              </a:lnSpc>
            </a:pPr>
            <a:r>
              <a:rPr lang="tr-TR" sz="1600" dirty="0">
                <a:latin typeface="Times New Roman" panose="02020603050405020304" pitchFamily="18" charset="0"/>
                <a:cs typeface="Times New Roman" panose="02020603050405020304" pitchFamily="18" charset="0"/>
              </a:rPr>
              <a:t>Normalde ücretli olan film, müzik platformu üyeliği, lisanslar gibi ürünleri düşük fiyata sunan veya ücretli yazılımları bedavaya indirin gibi iddialarla ödeme istenen ya da farklı bağlantı noktalarına tıklamanızı isteyen dolandırıcılık yöntemi.</a:t>
            </a:r>
          </a:p>
        </p:txBody>
      </p:sp>
      <p:pic>
        <p:nvPicPr>
          <p:cNvPr id="8194" name="Picture 2">
            <a:extLst>
              <a:ext uri="{FF2B5EF4-FFF2-40B4-BE49-F238E27FC236}">
                <a16:creationId xmlns:a16="http://schemas.microsoft.com/office/drawing/2014/main" id="{AFD0B1E5-DFFD-4B26-BC71-2732D201E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3887" y="2887440"/>
            <a:ext cx="2981295" cy="285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095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7524080"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Güvenilmeyen E-postalar</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7" name="Metin kutusu 6">
            <a:extLst>
              <a:ext uri="{FF2B5EF4-FFF2-40B4-BE49-F238E27FC236}">
                <a16:creationId xmlns:a16="http://schemas.microsoft.com/office/drawing/2014/main" id="{6E1F2217-848F-42D5-A2BE-2520CA6211C0}"/>
              </a:ext>
            </a:extLst>
          </p:cNvPr>
          <p:cNvSpPr txBox="1"/>
          <p:nvPr/>
        </p:nvSpPr>
        <p:spPr>
          <a:xfrm>
            <a:off x="6228984" y="3582057"/>
            <a:ext cx="4654967" cy="1525418"/>
          </a:xfrm>
          <a:prstGeom prst="rect">
            <a:avLst/>
          </a:prstGeom>
          <a:noFill/>
        </p:spPr>
        <p:txBody>
          <a:bodyPr wrap="square">
            <a:spAutoFit/>
          </a:bodyPr>
          <a:lstStyle/>
          <a:p>
            <a:pPr algn="just">
              <a:lnSpc>
                <a:spcPct val="150000"/>
              </a:lnSpc>
            </a:pPr>
            <a:r>
              <a:rPr lang="tr-TR" sz="1600" b="1" dirty="0">
                <a:latin typeface="Times New Roman" panose="02020603050405020304" pitchFamily="18" charset="0"/>
                <a:cs typeface="Times New Roman" panose="02020603050405020304" pitchFamily="18" charset="0"/>
              </a:rPr>
              <a:t>DÜŞÜK FİYATLI SATIŞ </a:t>
            </a:r>
          </a:p>
          <a:p>
            <a:pPr algn="just">
              <a:lnSpc>
                <a:spcPct val="150000"/>
              </a:lnSpc>
            </a:pPr>
            <a:r>
              <a:rPr lang="tr-TR" sz="1600" dirty="0">
                <a:latin typeface="Times New Roman" panose="02020603050405020304" pitchFamily="18" charset="0"/>
                <a:cs typeface="Times New Roman" panose="02020603050405020304" pitchFamily="18" charset="0"/>
              </a:rPr>
              <a:t>Özellikle elektronik eşyaların piyasa fiyatının çok altında fiyatla satışa sunulduğunu iddia eden dolandırıcılık yöntemi. </a:t>
            </a:r>
          </a:p>
        </p:txBody>
      </p:sp>
      <p:grpSp>
        <p:nvGrpSpPr>
          <p:cNvPr id="5" name="Grup 4">
            <a:extLst>
              <a:ext uri="{FF2B5EF4-FFF2-40B4-BE49-F238E27FC236}">
                <a16:creationId xmlns:a16="http://schemas.microsoft.com/office/drawing/2014/main" id="{77670C5A-71D5-46DB-A5F4-B5F384EB1015}"/>
              </a:ext>
            </a:extLst>
          </p:cNvPr>
          <p:cNvGrpSpPr/>
          <p:nvPr/>
        </p:nvGrpSpPr>
        <p:grpSpPr>
          <a:xfrm>
            <a:off x="2127183" y="3255373"/>
            <a:ext cx="3392504" cy="2177953"/>
            <a:chOff x="2127183" y="3131804"/>
            <a:chExt cx="3392504" cy="2177953"/>
          </a:xfrm>
        </p:grpSpPr>
        <p:pic>
          <p:nvPicPr>
            <p:cNvPr id="9220" name="Picture 4">
              <a:extLst>
                <a:ext uri="{FF2B5EF4-FFF2-40B4-BE49-F238E27FC236}">
                  <a16:creationId xmlns:a16="http://schemas.microsoft.com/office/drawing/2014/main" id="{B877B0CA-55C4-4CE4-8CEA-D591C28038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286" b="42836"/>
            <a:stretch/>
          </p:blipFill>
          <p:spPr bwMode="auto">
            <a:xfrm>
              <a:off x="2127183" y="3131804"/>
              <a:ext cx="3392504" cy="2177953"/>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B757C944-07FE-4347-9AF8-5ECE3C28C350}"/>
                </a:ext>
              </a:extLst>
            </p:cNvPr>
            <p:cNvSpPr/>
            <p:nvPr/>
          </p:nvSpPr>
          <p:spPr>
            <a:xfrm>
              <a:off x="2127183" y="4543124"/>
              <a:ext cx="317634" cy="7666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1723038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7524080"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Siber Güvenlik İstatistikleri</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13" name="Metin kutusu 12">
            <a:extLst>
              <a:ext uri="{FF2B5EF4-FFF2-40B4-BE49-F238E27FC236}">
                <a16:creationId xmlns:a16="http://schemas.microsoft.com/office/drawing/2014/main" id="{9724EB4D-C233-4582-955E-79C2E18668C4}"/>
              </a:ext>
            </a:extLst>
          </p:cNvPr>
          <p:cNvSpPr txBox="1"/>
          <p:nvPr/>
        </p:nvSpPr>
        <p:spPr>
          <a:xfrm>
            <a:off x="2004931" y="2608126"/>
            <a:ext cx="9282193" cy="3372077"/>
          </a:xfrm>
          <a:prstGeom prst="rect">
            <a:avLst/>
          </a:prstGeom>
          <a:noFill/>
        </p:spPr>
        <p:txBody>
          <a:bodyPr wrap="square">
            <a:spAutoFit/>
          </a:bodyPr>
          <a:lstStyle/>
          <a:p>
            <a:pPr marL="285750" indent="-285750" algn="just">
              <a:lnSpc>
                <a:spcPct val="20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Dünyada her gün ortalama 2.200 siber saldırı gerçekleşiyor. </a:t>
            </a:r>
          </a:p>
          <a:p>
            <a:pPr marL="285750" indent="-285750" algn="just">
              <a:lnSpc>
                <a:spcPct val="20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2025 yılı ilk çeyrekte 1 milyonun üstünde </a:t>
            </a:r>
            <a:r>
              <a:rPr lang="tr-TR" sz="1600" dirty="0" err="1">
                <a:latin typeface="Times New Roman" panose="02020603050405020304" pitchFamily="18" charset="0"/>
                <a:cs typeface="Times New Roman" panose="02020603050405020304" pitchFamily="18" charset="0"/>
              </a:rPr>
              <a:t>phishing</a:t>
            </a:r>
            <a:r>
              <a:rPr lang="tr-TR" sz="1600" dirty="0">
                <a:latin typeface="Times New Roman" panose="02020603050405020304" pitchFamily="18" charset="0"/>
                <a:cs typeface="Times New Roman" panose="02020603050405020304" pitchFamily="18" charset="0"/>
              </a:rPr>
              <a:t> saldırısı tespit edildi.</a:t>
            </a:r>
          </a:p>
          <a:p>
            <a:pPr marL="285750" indent="-285750" algn="just">
              <a:lnSpc>
                <a:spcPct val="200000"/>
              </a:lnSpc>
              <a:buFont typeface="Arial" panose="020B0604020202020204" pitchFamily="34" charset="0"/>
              <a:buChar char="•"/>
            </a:pPr>
            <a:r>
              <a:rPr lang="tr-TR" sz="1600" dirty="0" err="1">
                <a:latin typeface="Times New Roman" panose="02020603050405020304" pitchFamily="18" charset="0"/>
                <a:cs typeface="Times New Roman" panose="02020603050405020304" pitchFamily="18" charset="0"/>
              </a:rPr>
              <a:t>Phishing</a:t>
            </a:r>
            <a:r>
              <a:rPr lang="tr-TR" sz="1600" dirty="0">
                <a:latin typeface="Times New Roman" panose="02020603050405020304" pitchFamily="18" charset="0"/>
                <a:cs typeface="Times New Roman" panose="02020603050405020304" pitchFamily="18" charset="0"/>
              </a:rPr>
              <a:t> saldırıları yapay zeka ile üretildiğinde tıklanma oranı %54’e kadar ulaşıyor</a:t>
            </a:r>
          </a:p>
          <a:p>
            <a:pPr marL="285750" indent="-285750" algn="just">
              <a:lnSpc>
                <a:spcPct val="20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2025’te yaklaşık 5.5 milyar </a:t>
            </a:r>
            <a:r>
              <a:rPr lang="tr-TR" sz="1600" dirty="0" err="1">
                <a:latin typeface="Times New Roman" panose="02020603050405020304" pitchFamily="18" charset="0"/>
                <a:cs typeface="Times New Roman" panose="02020603050405020304" pitchFamily="18" charset="0"/>
              </a:rPr>
              <a:t>malware</a:t>
            </a:r>
            <a:r>
              <a:rPr lang="tr-TR" sz="1600" dirty="0">
                <a:latin typeface="Times New Roman" panose="02020603050405020304" pitchFamily="18" charset="0"/>
                <a:cs typeface="Times New Roman" panose="02020603050405020304" pitchFamily="18" charset="0"/>
              </a:rPr>
              <a:t> saldırısı rapor edildi.</a:t>
            </a:r>
          </a:p>
          <a:p>
            <a:pPr marL="285750" indent="-285750" algn="just">
              <a:lnSpc>
                <a:spcPct val="20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Birçok kurumda veri sızdırma ve şifreleme ile şantaj saldırıları yaşandı.</a:t>
            </a:r>
          </a:p>
          <a:p>
            <a:pPr marL="285750" indent="-285750" algn="just">
              <a:lnSpc>
                <a:spcPct val="20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2025’te kimlik hırsızlığı %160 artış gösterdi ve veri ihlallerinin %20’sini oluşturuyor.</a:t>
            </a:r>
          </a:p>
          <a:p>
            <a:pPr marL="285750" indent="-285750" algn="just">
              <a:lnSpc>
                <a:spcPct val="150000"/>
              </a:lnSpc>
              <a:buFont typeface="Arial" panose="020B0604020202020204" pitchFamily="34" charset="0"/>
              <a:buChar char="•"/>
            </a:pPr>
            <a:endParaRPr lang="tr-T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7058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A4A2039E-1C73-2C74-6564-2FFF79E03A39}"/>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3BB3A61A-BEC0-60A4-7D89-590B2B173D75}"/>
              </a:ext>
            </a:extLst>
          </p:cNvPr>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a:extLst>
              <a:ext uri="{FF2B5EF4-FFF2-40B4-BE49-F238E27FC236}">
                <a16:creationId xmlns:a16="http://schemas.microsoft.com/office/drawing/2014/main" id="{0E383DE1-00CC-DF5D-BACA-87AFA8DE2933}"/>
              </a:ext>
            </a:extLst>
          </p:cNvPr>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6C3DBDD7-8A95-C7D2-0E90-7F1D753354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B571C195-B07F-FC87-2AB9-0AA71CAE4CA3}"/>
              </a:ext>
            </a:extLst>
          </p:cNvPr>
          <p:cNvSpPr txBox="1"/>
          <p:nvPr/>
        </p:nvSpPr>
        <p:spPr>
          <a:xfrm>
            <a:off x="2004931" y="1694558"/>
            <a:ext cx="7524080"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Siber Güvenlik İstatistikleri</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FEB01E13-5D24-AF61-343D-E4CBC6CB3170}"/>
              </a:ext>
            </a:extLst>
          </p:cNvPr>
          <p:cNvSpPr txBox="1">
            <a:spLocks/>
          </p:cNvSpPr>
          <p:nvPr/>
        </p:nvSpPr>
        <p:spPr>
          <a:xfrm>
            <a:off x="2127183" y="2218236"/>
            <a:ext cx="9082237" cy="4500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13" name="Metin kutusu 12">
            <a:extLst>
              <a:ext uri="{FF2B5EF4-FFF2-40B4-BE49-F238E27FC236}">
                <a16:creationId xmlns:a16="http://schemas.microsoft.com/office/drawing/2014/main" id="{6DEB7AF7-169F-8A16-077B-7992DCF1C52E}"/>
              </a:ext>
            </a:extLst>
          </p:cNvPr>
          <p:cNvSpPr txBox="1"/>
          <p:nvPr/>
        </p:nvSpPr>
        <p:spPr>
          <a:xfrm>
            <a:off x="2004931" y="2608126"/>
            <a:ext cx="9282193" cy="4356962"/>
          </a:xfrm>
          <a:prstGeom prst="rect">
            <a:avLst/>
          </a:prstGeom>
          <a:noFill/>
        </p:spPr>
        <p:txBody>
          <a:bodyPr wrap="square">
            <a:spAutoFit/>
          </a:bodyPr>
          <a:lstStyle/>
          <a:p>
            <a:pPr marL="285750" indent="-285750" algn="just">
              <a:lnSpc>
                <a:spcPct val="20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USOM koordinasyonunda 2374 kurumsal SOME ve 14 sektörel SOME ekipleri bulunuyor ve toplam 8237 uzman personel ile çalışmalar yürütülüyor.</a:t>
            </a:r>
          </a:p>
          <a:p>
            <a:pPr marL="285750" indent="-285750" algn="just">
              <a:lnSpc>
                <a:spcPct val="20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USOM haftalık olarak 109 farklı tarama türü ile 17 milyon üzerinde IP taramasını düzenli olarak gerçekleştiriyor.</a:t>
            </a:r>
          </a:p>
          <a:p>
            <a:pPr marL="285750" indent="-285750" algn="just">
              <a:lnSpc>
                <a:spcPct val="20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2025 yılında 1.5 milyon IP adresine yönelik 1.098.721.827 erişim isteği engellendi.</a:t>
            </a:r>
          </a:p>
          <a:p>
            <a:pPr marL="285750" indent="-285750" algn="just">
              <a:lnSpc>
                <a:spcPct val="20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74205 adet </a:t>
            </a:r>
            <a:r>
              <a:rPr lang="tr-TR" sz="1600" dirty="0" err="1">
                <a:latin typeface="Times New Roman" panose="02020603050405020304" pitchFamily="18" charset="0"/>
                <a:cs typeface="Times New Roman" panose="02020603050405020304" pitchFamily="18" charset="0"/>
              </a:rPr>
              <a:t>oltalama</a:t>
            </a:r>
            <a:r>
              <a:rPr lang="tr-TR" sz="1600" dirty="0">
                <a:latin typeface="Times New Roman" panose="02020603050405020304" pitchFamily="18" charset="0"/>
                <a:cs typeface="Times New Roman" panose="02020603050405020304" pitchFamily="18" charset="0"/>
              </a:rPr>
              <a:t> amaçlı domain tespit edilip engellendi.</a:t>
            </a:r>
          </a:p>
          <a:p>
            <a:pPr marL="285750" indent="-285750" algn="just">
              <a:lnSpc>
                <a:spcPct val="20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2025 yılında 306 adet </a:t>
            </a:r>
            <a:r>
              <a:rPr lang="tr-TR" sz="1600" dirty="0" err="1">
                <a:latin typeface="Times New Roman" panose="02020603050405020304" pitchFamily="18" charset="0"/>
                <a:cs typeface="Times New Roman" panose="02020603050405020304" pitchFamily="18" charset="0"/>
              </a:rPr>
              <a:t>USOM’dan</a:t>
            </a:r>
            <a:r>
              <a:rPr lang="tr-TR" sz="1600" dirty="0">
                <a:latin typeface="Times New Roman" panose="02020603050405020304" pitchFamily="18" charset="0"/>
                <a:cs typeface="Times New Roman" panose="02020603050405020304" pitchFamily="18" charset="0"/>
              </a:rPr>
              <a:t> güvenlik bildirimi alındı</a:t>
            </a:r>
          </a:p>
          <a:p>
            <a:pPr marL="285750" indent="-285750" algn="just">
              <a:lnSpc>
                <a:spcPct val="200000"/>
              </a:lnSpc>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2025 yılında 27097 adet CVE zafiyeti yayımlandı.</a:t>
            </a:r>
          </a:p>
          <a:p>
            <a:pPr marL="285750" indent="-285750" algn="just">
              <a:lnSpc>
                <a:spcPct val="150000"/>
              </a:lnSpc>
              <a:buFont typeface="Arial" panose="020B0604020202020204" pitchFamily="34" charset="0"/>
              <a:buChar char="•"/>
            </a:pPr>
            <a:endParaRPr lang="tr-T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6456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0E61E6EC-F7E2-4CC9-BF16-57C5E1CCD13F}"/>
              </a:ext>
            </a:extLst>
          </p:cNvPr>
          <p:cNvPicPr>
            <a:picLocks noChangeAspect="1"/>
          </p:cNvPicPr>
          <p:nvPr/>
        </p:nvPicPr>
        <p:blipFill>
          <a:blip r:embed="rId4"/>
          <a:stretch>
            <a:fillRect/>
          </a:stretch>
        </p:blipFill>
        <p:spPr>
          <a:xfrm>
            <a:off x="4733925" y="0"/>
            <a:ext cx="7458075" cy="6858000"/>
          </a:xfrm>
          <a:prstGeom prst="rect">
            <a:avLst/>
          </a:prstGeom>
        </p:spPr>
      </p:pic>
      <p:sp>
        <p:nvSpPr>
          <p:cNvPr id="20" name="Metin kutusu 19">
            <a:extLst>
              <a:ext uri="{FF2B5EF4-FFF2-40B4-BE49-F238E27FC236}">
                <a16:creationId xmlns:a16="http://schemas.microsoft.com/office/drawing/2014/main" id="{91DCD5FB-3981-417B-9147-7CA7AF32EFE5}"/>
              </a:ext>
            </a:extLst>
          </p:cNvPr>
          <p:cNvSpPr txBox="1"/>
          <p:nvPr/>
        </p:nvSpPr>
        <p:spPr>
          <a:xfrm>
            <a:off x="1777497" y="6273225"/>
            <a:ext cx="8637006" cy="584775"/>
          </a:xfrm>
          <a:prstGeom prst="rect">
            <a:avLst/>
          </a:prstGeom>
          <a:noFill/>
        </p:spPr>
        <p:txBody>
          <a:bodyPr wrap="square" rtlCol="0">
            <a:spAutoFit/>
          </a:bodyPr>
          <a:lstStyle/>
          <a:p>
            <a:pPr algn="ctr"/>
            <a:r>
              <a:rPr lang="tr-TR" sz="1600" dirty="0">
                <a:solidFill>
                  <a:srgbClr val="4A4E68"/>
                </a:solidFill>
                <a:latin typeface="Times New Roman" panose="02020603050405020304" pitchFamily="18" charset="0"/>
                <a:cs typeface="Times New Roman" panose="02020603050405020304" pitchFamily="18" charset="0"/>
              </a:rPr>
              <a:t>BİLGİ İŞLEM DAİRE BAŞKANLIĞI</a:t>
            </a:r>
            <a:br>
              <a:rPr lang="tr-TR" sz="1600" dirty="0">
                <a:solidFill>
                  <a:srgbClr val="4A4E68"/>
                </a:solidFill>
                <a:latin typeface="Times New Roman" panose="02020603050405020304" pitchFamily="18" charset="0"/>
                <a:cs typeface="Times New Roman" panose="02020603050405020304" pitchFamily="18" charset="0"/>
              </a:rPr>
            </a:br>
            <a:r>
              <a:rPr lang="tr-TR" sz="1600" dirty="0">
                <a:solidFill>
                  <a:srgbClr val="4A4E68"/>
                </a:solidFill>
                <a:latin typeface="Times New Roman" panose="02020603050405020304" pitchFamily="18" charset="0"/>
                <a:cs typeface="Times New Roman" panose="02020603050405020304" pitchFamily="18" charset="0"/>
              </a:rPr>
              <a:t>2025</a:t>
            </a:r>
          </a:p>
        </p:txBody>
      </p:sp>
      <p:sp>
        <p:nvSpPr>
          <p:cNvPr id="3" name="Metin kutusu 2">
            <a:extLst>
              <a:ext uri="{FF2B5EF4-FFF2-40B4-BE49-F238E27FC236}">
                <a16:creationId xmlns:a16="http://schemas.microsoft.com/office/drawing/2014/main" id="{2E527230-5C0D-42F8-92FD-AE7D4AE3AB3C}"/>
              </a:ext>
            </a:extLst>
          </p:cNvPr>
          <p:cNvSpPr txBox="1"/>
          <p:nvPr/>
        </p:nvSpPr>
        <p:spPr>
          <a:xfrm>
            <a:off x="1568918" y="1853319"/>
            <a:ext cx="4635237" cy="1077218"/>
          </a:xfrm>
          <a:prstGeom prst="rect">
            <a:avLst/>
          </a:prstGeom>
          <a:noFill/>
        </p:spPr>
        <p:txBody>
          <a:bodyPr wrap="square" rtlCol="0">
            <a:spAutoFit/>
          </a:bodyPr>
          <a:lstStyle/>
          <a:p>
            <a:r>
              <a:rPr lang="tr-TR" sz="3200" b="1" dirty="0">
                <a:latin typeface="Times New Roman" panose="02020603050405020304" pitchFamily="18" charset="0"/>
                <a:cs typeface="Times New Roman" panose="02020603050405020304" pitchFamily="18" charset="0"/>
              </a:rPr>
              <a:t>DİNLEDİĞİNİZ İÇİN TEŞEKKÜRLER</a:t>
            </a:r>
          </a:p>
        </p:txBody>
      </p:sp>
      <p:sp>
        <p:nvSpPr>
          <p:cNvPr id="7" name="Dikdörtgen 6">
            <a:extLst>
              <a:ext uri="{FF2B5EF4-FFF2-40B4-BE49-F238E27FC236}">
                <a16:creationId xmlns:a16="http://schemas.microsoft.com/office/drawing/2014/main" id="{6AEC2416-5B91-4DB9-A334-327BFDEB410E}"/>
              </a:ext>
            </a:extLst>
          </p:cNvPr>
          <p:cNvSpPr/>
          <p:nvPr/>
        </p:nvSpPr>
        <p:spPr>
          <a:xfrm>
            <a:off x="1568918" y="1501540"/>
            <a:ext cx="750770" cy="143195"/>
          </a:xfrm>
          <a:prstGeom prst="rect">
            <a:avLst/>
          </a:prstGeom>
          <a:solidFill>
            <a:srgbClr val="AE9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a:extLst>
              <a:ext uri="{FF2B5EF4-FFF2-40B4-BE49-F238E27FC236}">
                <a16:creationId xmlns:a16="http://schemas.microsoft.com/office/drawing/2014/main" id="{C75911E9-25B6-4CBC-B600-7075E7BDF4DC}"/>
              </a:ext>
            </a:extLst>
          </p:cNvPr>
          <p:cNvSpPr/>
          <p:nvPr/>
        </p:nvSpPr>
        <p:spPr>
          <a:xfrm>
            <a:off x="1568918" y="2973756"/>
            <a:ext cx="4081111" cy="45719"/>
          </a:xfrm>
          <a:prstGeom prst="rect">
            <a:avLst/>
          </a:prstGeom>
          <a:solidFill>
            <a:srgbClr val="393C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Metin kutusu 30">
            <a:extLst>
              <a:ext uri="{FF2B5EF4-FFF2-40B4-BE49-F238E27FC236}">
                <a16:creationId xmlns:a16="http://schemas.microsoft.com/office/drawing/2014/main" id="{534D304A-5995-42B0-B426-74B742C3255D}"/>
              </a:ext>
            </a:extLst>
          </p:cNvPr>
          <p:cNvSpPr txBox="1"/>
          <p:nvPr/>
        </p:nvSpPr>
        <p:spPr>
          <a:xfrm>
            <a:off x="1453412" y="3299917"/>
            <a:ext cx="3994485" cy="1077218"/>
          </a:xfrm>
          <a:prstGeom prst="rect">
            <a:avLst/>
          </a:prstGeom>
          <a:noFill/>
        </p:spPr>
        <p:txBody>
          <a:bodyPr wrap="square" rtlCol="0">
            <a:spAutoFit/>
          </a:bodyPr>
          <a:lstStyle/>
          <a:p>
            <a:pPr algn="ctr"/>
            <a:r>
              <a:rPr lang="tr-TR" sz="3200" b="1" dirty="0">
                <a:latin typeface="Adobe Devanagari" panose="02040503050201020203" pitchFamily="18" charset="0"/>
                <a:cs typeface="Adobe Devanagari" panose="02040503050201020203" pitchFamily="18" charset="0"/>
              </a:rPr>
              <a:t>Size ve verilerinize güvenli bir yıl dileriz.</a:t>
            </a:r>
          </a:p>
        </p:txBody>
      </p:sp>
    </p:spTree>
    <p:extLst>
      <p:ext uri="{BB962C8B-B14F-4D97-AF65-F5344CB8AC3E}">
        <p14:creationId xmlns:p14="http://schemas.microsoft.com/office/powerpoint/2010/main" val="3728036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5" name="Resim 4">
            <a:extLst>
              <a:ext uri="{FF2B5EF4-FFF2-40B4-BE49-F238E27FC236}">
                <a16:creationId xmlns:a16="http://schemas.microsoft.com/office/drawing/2014/main" id="{DA581A83-53B5-411A-8678-86403F9B8B59}"/>
              </a:ext>
            </a:extLst>
          </p:cNvPr>
          <p:cNvPicPr>
            <a:picLocks noChangeAspect="1"/>
          </p:cNvPicPr>
          <p:nvPr/>
        </p:nvPicPr>
        <p:blipFill>
          <a:blip r:embed="rId4"/>
          <a:stretch>
            <a:fillRect/>
          </a:stretch>
        </p:blipFill>
        <p:spPr>
          <a:xfrm>
            <a:off x="2057400" y="2635501"/>
            <a:ext cx="2435942" cy="3609470"/>
          </a:xfrm>
          <a:prstGeom prst="rect">
            <a:avLst/>
          </a:prstGeom>
        </p:spPr>
      </p:pic>
      <p:sp>
        <p:nvSpPr>
          <p:cNvPr id="9" name="İçerik Yer Tutucusu 2">
            <a:extLst>
              <a:ext uri="{FF2B5EF4-FFF2-40B4-BE49-F238E27FC236}">
                <a16:creationId xmlns:a16="http://schemas.microsoft.com/office/drawing/2014/main" id="{AF295B84-B665-49BD-A43D-58EB10F94BA4}"/>
              </a:ext>
            </a:extLst>
          </p:cNvPr>
          <p:cNvSpPr txBox="1">
            <a:spLocks/>
          </p:cNvSpPr>
          <p:nvPr/>
        </p:nvSpPr>
        <p:spPr>
          <a:xfrm>
            <a:off x="4713338" y="2218236"/>
            <a:ext cx="6495127" cy="4274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tr-TR" sz="1100" dirty="0">
              <a:latin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2019 yılında Bilgi ve İletişim Güvenliği Tedbirleri kapsamında yayımlanan genelgede; ‘‘Bilginin dijital ortama taşınması ile ciddi güvenlik risklerini de beraberinde getirmektedir. Karşılaşılan güvenlik risklerinin azaltılması, etkisiz kılınması ve özellikle gizliliği, bütünlüğü ve erişilebilirliği bozulduğunda milli güvenliği tehdit edebilecek veya kamu düzeninin bozulmasına yol açabilecek kritik türdeki verilerin güvenliğinin sağlanması amacıyla tedbirlerin alınması uygun görülmüştür.’’ </a:t>
            </a:r>
          </a:p>
          <a:p>
            <a:pPr marL="0" indent="0" algn="just">
              <a:lnSpc>
                <a:spcPct val="150000"/>
              </a:lnSpc>
              <a:spcBef>
                <a:spcPts val="600"/>
              </a:spcBef>
              <a:buNone/>
            </a:pPr>
            <a:r>
              <a:rPr lang="tr-TR" sz="1600" dirty="0">
                <a:latin typeface="Times New Roman" panose="02020603050405020304" pitchFamily="18" charset="0"/>
                <a:ea typeface="Calibri" panose="020F0502020204030204" pitchFamily="34" charset="0"/>
                <a:cs typeface="Times New Roman" panose="02020603050405020304" pitchFamily="18" charset="0"/>
              </a:rPr>
              <a:t>Bu doğrultuda kuralların oluşturulması, bütünlüğün ve güvenliğin sağlanması amacıyla Dijital Dönüşüm Ofisi Başkanlığı tarafından Bilgi ve İletişim Güvenliği Rehberi yayımlanmıştır. </a:t>
            </a:r>
            <a:endParaRPr lang="tr-TR"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Bef>
                <a:spcPts val="600"/>
              </a:spcBef>
              <a:buNone/>
            </a:pP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AD811CFF-E0DD-4A8F-86AC-8C6DC817010D}"/>
              </a:ext>
            </a:extLst>
          </p:cNvPr>
          <p:cNvSpPr txBox="1"/>
          <p:nvPr/>
        </p:nvSpPr>
        <p:spPr>
          <a:xfrm>
            <a:off x="2004931" y="1694558"/>
            <a:ext cx="6143623"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Bilgi ve İletişim Güvenliği Rehberi</a:t>
            </a:r>
            <a:endParaRPr lang="tr-TR" sz="2000" b="1" i="1" dirty="0">
              <a:solidFill>
                <a:srgbClr val="AE976A"/>
              </a:solidFill>
              <a:latin typeface="Franklin Gothic Demi Cond" panose="020B0706030402020204" pitchFamily="34" charset="0"/>
              <a:cs typeface="Arial" panose="020B0604020202020204" pitchFamily="34" charset="0"/>
            </a:endParaRPr>
          </a:p>
        </p:txBody>
      </p:sp>
    </p:spTree>
    <p:extLst>
      <p:ext uri="{BB962C8B-B14F-4D97-AF65-F5344CB8AC3E}">
        <p14:creationId xmlns:p14="http://schemas.microsoft.com/office/powerpoint/2010/main" val="2573552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sp>
        <p:nvSpPr>
          <p:cNvPr id="6" name="İçerik Yer Tutucusu 2"/>
          <p:cNvSpPr>
            <a:spLocks noGrp="1"/>
          </p:cNvSpPr>
          <p:nvPr>
            <p:ph idx="1"/>
          </p:nvPr>
        </p:nvSpPr>
        <p:spPr>
          <a:xfrm>
            <a:off x="2057400" y="2442186"/>
            <a:ext cx="9372598" cy="3559075"/>
          </a:xfrm>
        </p:spPr>
        <p:txBody>
          <a:bodyPr>
            <a:noAutofit/>
          </a:bodyPr>
          <a:lstStyle/>
          <a:p>
            <a:pPr marL="0" indent="0" algn="ctr">
              <a:buNone/>
            </a:pPr>
            <a:endParaRPr lang="tr-TR" sz="1600" dirty="0">
              <a:latin typeface="Times New Roman" panose="02020603050405020304" pitchFamily="18" charset="0"/>
              <a:cs typeface="Times New Roman" panose="02020603050405020304" pitchFamily="18" charset="0"/>
            </a:endParaRPr>
          </a:p>
          <a:p>
            <a:pPr marL="0" indent="0" algn="just">
              <a:lnSpc>
                <a:spcPct val="100000"/>
              </a:lnSpc>
              <a:spcBef>
                <a:spcPts val="600"/>
              </a:spcBef>
              <a:buNone/>
            </a:pPr>
            <a:endParaRPr lang="tr-TR" sz="1600" dirty="0">
              <a:latin typeface="Times New Roman" panose="02020603050405020304" pitchFamily="18" charset="0"/>
              <a:cs typeface="Times New Roman" panose="02020603050405020304" pitchFamily="18" charset="0"/>
            </a:endParaRP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6143623"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Bilgi Güvenliği</a:t>
            </a:r>
            <a:endParaRPr lang="tr-TR" sz="2000" b="1" i="1" dirty="0">
              <a:solidFill>
                <a:srgbClr val="AE976A"/>
              </a:solidFill>
              <a:latin typeface="Franklin Gothic Demi Cond" panose="020B0706030402020204" pitchFamily="34" charset="0"/>
              <a:cs typeface="Arial" panose="020B0604020202020204" pitchFamily="34" charset="0"/>
            </a:endParaRPr>
          </a:p>
        </p:txBody>
      </p:sp>
      <p:sp>
        <p:nvSpPr>
          <p:cNvPr id="11" name="İçerik Yer Tutucusu 2">
            <a:extLst>
              <a:ext uri="{FF2B5EF4-FFF2-40B4-BE49-F238E27FC236}">
                <a16:creationId xmlns:a16="http://schemas.microsoft.com/office/drawing/2014/main" id="{3EEF0822-562C-486D-88DB-586128DA97F3}"/>
              </a:ext>
            </a:extLst>
          </p:cNvPr>
          <p:cNvSpPr txBox="1">
            <a:spLocks/>
          </p:cNvSpPr>
          <p:nvPr/>
        </p:nvSpPr>
        <p:spPr>
          <a:xfrm>
            <a:off x="2004931" y="2779349"/>
            <a:ext cx="9282193" cy="3080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200000"/>
              </a:lnSpc>
              <a:buNone/>
            </a:pPr>
            <a:r>
              <a:rPr lang="tr-TR" sz="1800" dirty="0">
                <a:latin typeface="Times New Roman" panose="02020603050405020304" pitchFamily="18" charset="0"/>
                <a:cs typeface="Times New Roman" panose="02020603050405020304" pitchFamily="18" charset="0"/>
              </a:rPr>
              <a:t>Bilgi güvenliğinin sağlanması/Siber güvenlik tek bir kişinin veya bir birimin sorumluluğunda değildir. Herkes, kullandığımız internete bağlanabilen cihazlar da dahil olmak üzere siber uzayın bir parçası olarak siber güvenlikte sorumluluk sahibiyiz. Herkes birey olarak daha güçlü güvenlik alışkanlıkları edinir, toplu olarak farkındalığımızı arttırırsak, hep birlikte siber saldırılara karşı daha güçlü ve daha güvenli bir kurum haline gelebiliriz. </a:t>
            </a:r>
          </a:p>
        </p:txBody>
      </p:sp>
    </p:spTree>
    <p:extLst>
      <p:ext uri="{BB962C8B-B14F-4D97-AF65-F5344CB8AC3E}">
        <p14:creationId xmlns:p14="http://schemas.microsoft.com/office/powerpoint/2010/main" val="2938914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6143623"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Güncel Olmak</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4611888" y="2851866"/>
            <a:ext cx="6832552" cy="35757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tr-TR" sz="1800" dirty="0">
                <a:latin typeface="Times New Roman" panose="02020603050405020304" pitchFamily="18" charset="0"/>
                <a:cs typeface="Times New Roman" panose="02020603050405020304" pitchFamily="18" charset="0"/>
              </a:rPr>
              <a:t>Kullandığımız işletim sistemi ve uygulamaları güncel tutmalıyız. </a:t>
            </a:r>
          </a:p>
          <a:p>
            <a:pPr marL="0" indent="0" algn="just">
              <a:lnSpc>
                <a:spcPct val="150000"/>
              </a:lnSpc>
              <a:buNone/>
            </a:pPr>
            <a:r>
              <a:rPr lang="tr-TR" sz="1800" dirty="0">
                <a:latin typeface="Times New Roman" panose="02020603050405020304" pitchFamily="18" charset="0"/>
                <a:cs typeface="Times New Roman" panose="02020603050405020304" pitchFamily="18" charset="0"/>
              </a:rPr>
              <a:t>Aslında kullanım sıklığı ve erişim zorunluluğu nedeniyle akıllı cep telefonlarında hem işletim sistemini hem de uygulamaları güncellemeye daha çok alışkın ve ilgiliyiz denilebilir. </a:t>
            </a:r>
          </a:p>
          <a:p>
            <a:pPr marL="0" indent="0" algn="just">
              <a:lnSpc>
                <a:spcPct val="150000"/>
              </a:lnSpc>
              <a:buNone/>
            </a:pPr>
            <a:r>
              <a:rPr lang="tr-TR" sz="1800" dirty="0">
                <a:latin typeface="Times New Roman" panose="02020603050405020304" pitchFamily="18" charset="0"/>
                <a:cs typeface="Times New Roman" panose="02020603050405020304" pitchFamily="18" charset="0"/>
              </a:rPr>
              <a:t>Hem güvenlik hem de etkin kullanım için aynı işlemleri bilgisayarlarımızda da yapmalıyız. </a:t>
            </a:r>
          </a:p>
        </p:txBody>
      </p:sp>
      <p:pic>
        <p:nvPicPr>
          <p:cNvPr id="1026" name="Picture 2" descr="Premium Vector | Loading process. update system icon. concept of upgrade  application progress icon for graphic and web design. upgrade update system  icon.">
            <a:extLst>
              <a:ext uri="{FF2B5EF4-FFF2-40B4-BE49-F238E27FC236}">
                <a16:creationId xmlns:a16="http://schemas.microsoft.com/office/drawing/2014/main" id="{B3A97A31-FD5A-41B4-97E6-2C8BD57A6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6559" y="2924993"/>
            <a:ext cx="3285329" cy="238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345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7C9BD734-FABD-3AC1-EE9B-084F783341BE}"/>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24E84737-EFF9-9D57-B987-BC2FF30DBDDA}"/>
              </a:ext>
            </a:extLst>
          </p:cNvPr>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a:extLst>
              <a:ext uri="{FF2B5EF4-FFF2-40B4-BE49-F238E27FC236}">
                <a16:creationId xmlns:a16="http://schemas.microsoft.com/office/drawing/2014/main" id="{CE76E358-E4DC-6A11-EE7A-9381B2CF1F5D}"/>
              </a:ext>
            </a:extLst>
          </p:cNvPr>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31498583-F579-B2A1-0B32-E8A43C493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96100E5C-A0A5-CAF0-A583-D3746F81E2AE}"/>
              </a:ext>
            </a:extLst>
          </p:cNvPr>
          <p:cNvSpPr txBox="1"/>
          <p:nvPr/>
        </p:nvSpPr>
        <p:spPr>
          <a:xfrm>
            <a:off x="2004931" y="1694558"/>
            <a:ext cx="6143623"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Dosya Paylaşımı</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6" name="İçerik Yer Tutucusu 2">
            <a:extLst>
              <a:ext uri="{FF2B5EF4-FFF2-40B4-BE49-F238E27FC236}">
                <a16:creationId xmlns:a16="http://schemas.microsoft.com/office/drawing/2014/main" id="{51AD8D62-E048-D0CE-6A27-5CF8B76B146D}"/>
              </a:ext>
            </a:extLst>
          </p:cNvPr>
          <p:cNvSpPr txBox="1">
            <a:spLocks/>
          </p:cNvSpPr>
          <p:nvPr/>
        </p:nvSpPr>
        <p:spPr>
          <a:xfrm>
            <a:off x="3876675" y="2608126"/>
            <a:ext cx="7867650" cy="3276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tr-TR" sz="1800" dirty="0">
                <a:latin typeface="Times New Roman" panose="02020603050405020304" pitchFamily="18" charset="0"/>
                <a:cs typeface="Times New Roman" panose="02020603050405020304" pitchFamily="18" charset="0"/>
              </a:rPr>
              <a:t>Kurumumuzda özellikle kullanıcılar taranan dosyaları veya ortak kullanım dosyalarını paylaşıma açmasından kaynaklı güvenlik sorunları yaşanmaktadır.</a:t>
            </a:r>
          </a:p>
          <a:p>
            <a:pPr algn="just">
              <a:lnSpc>
                <a:spcPct val="150000"/>
              </a:lnSpc>
            </a:pPr>
            <a:r>
              <a:rPr lang="tr-TR" sz="1800" dirty="0">
                <a:latin typeface="Times New Roman" panose="02020603050405020304" pitchFamily="18" charset="0"/>
                <a:cs typeface="Times New Roman" panose="02020603050405020304" pitchFamily="18" charset="0"/>
              </a:rPr>
              <a:t>Dosya paylaşım servisleri, yanlış ayarlandığında yetkisiz erişim söz konusu olabilir,</a:t>
            </a:r>
          </a:p>
          <a:p>
            <a:pPr algn="just">
              <a:lnSpc>
                <a:spcPct val="150000"/>
              </a:lnSpc>
            </a:pPr>
            <a:r>
              <a:rPr lang="tr-TR" sz="1800" dirty="0">
                <a:latin typeface="Times New Roman" panose="02020603050405020304" pitchFamily="18" charset="0"/>
                <a:cs typeface="Times New Roman" panose="02020603050405020304" pitchFamily="18" charset="0"/>
              </a:rPr>
              <a:t>İstenmeyen dosyalar paylaşımda kalabilir,</a:t>
            </a:r>
          </a:p>
          <a:p>
            <a:pPr algn="just">
              <a:lnSpc>
                <a:spcPct val="150000"/>
              </a:lnSpc>
            </a:pPr>
            <a:r>
              <a:rPr lang="tr-TR" sz="1800" dirty="0">
                <a:latin typeface="Times New Roman" panose="02020603050405020304" pitchFamily="18" charset="0"/>
                <a:cs typeface="Times New Roman" panose="02020603050405020304" pitchFamily="18" charset="0"/>
              </a:rPr>
              <a:t>Bu tür ihlaller çoğunlukla kullanıcı hatası ve yanlış yapılandırmadan kaynaklanır ve fark edilmeden uzun süre açık kalabilir.</a:t>
            </a:r>
          </a:p>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pic>
        <p:nvPicPr>
          <p:cNvPr id="7" name="Resim 6" descr="siyah, karanlık içeren bir resim&#10;&#10;Yapay zeka tarafından oluşturulmuş içerik yanlış olabilir.">
            <a:extLst>
              <a:ext uri="{FF2B5EF4-FFF2-40B4-BE49-F238E27FC236}">
                <a16:creationId xmlns:a16="http://schemas.microsoft.com/office/drawing/2014/main" id="{8E41C728-860B-7016-1556-EDC99F5124EC}"/>
              </a:ext>
            </a:extLst>
          </p:cNvPr>
          <p:cNvPicPr>
            <a:picLocks noChangeAspect="1"/>
          </p:cNvPicPr>
          <p:nvPr/>
        </p:nvPicPr>
        <p:blipFill>
          <a:blip r:embed="rId5"/>
          <a:stretch>
            <a:fillRect/>
          </a:stretch>
        </p:blipFill>
        <p:spPr>
          <a:xfrm>
            <a:off x="1923439" y="3427275"/>
            <a:ext cx="1638300" cy="1638300"/>
          </a:xfrm>
          <a:prstGeom prst="rect">
            <a:avLst/>
          </a:prstGeom>
        </p:spPr>
      </p:pic>
    </p:spTree>
    <p:extLst>
      <p:ext uri="{BB962C8B-B14F-4D97-AF65-F5344CB8AC3E}">
        <p14:creationId xmlns:p14="http://schemas.microsoft.com/office/powerpoint/2010/main" val="3712957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6143623"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Güçlü Parola Kullanımı</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5361557" y="2992024"/>
            <a:ext cx="5992243" cy="23981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tr-TR" sz="1800" dirty="0">
                <a:latin typeface="Times New Roman" panose="02020603050405020304" pitchFamily="18" charset="0"/>
                <a:cs typeface="Times New Roman" panose="02020603050405020304" pitchFamily="18" charset="0"/>
              </a:rPr>
              <a:t>Günümüzün en büyük sorunlarından birisi diyebiliriz. Bir çok panelde gelen üyelikler ile parola sayıları artmakta ve kullanıcılar güvenli bir parola ile parolayı hatırlama ikilemi arasında kalmaktadır. Çoğunlukla da kolay ve aynı şifre kombinasyonları tercih edilmektedir. </a:t>
            </a:r>
          </a:p>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F9BA9FB2-3CFD-4978-AD38-EB0492DF7A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131804"/>
            <a:ext cx="3087203" cy="191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40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52600" y="365126"/>
            <a:ext cx="9601200" cy="815974"/>
          </a:xfrm>
        </p:spPr>
        <p:txBody>
          <a:bodyPr>
            <a:normAutofit/>
          </a:bodyPr>
          <a:lstStyle/>
          <a:p>
            <a:r>
              <a:rPr lang="tr-TR" sz="2800" b="1" dirty="0">
                <a:solidFill>
                  <a:sysClr val="windowText" lastClr="000000"/>
                </a:solidFill>
                <a:latin typeface="Times New Roman" panose="02020603050405020304" pitchFamily="18" charset="0"/>
                <a:cs typeface="Times New Roman" panose="02020603050405020304" pitchFamily="18" charset="0"/>
              </a:rPr>
              <a:t>Bilgi Güvenliği Farkındalık Eğitimi</a:t>
            </a:r>
          </a:p>
        </p:txBody>
      </p:sp>
      <p:cxnSp>
        <p:nvCxnSpPr>
          <p:cNvPr id="8" name="Düz Bağlayıcı 7"/>
          <p:cNvCxnSpPr>
            <a:cxnSpLocks/>
          </p:cNvCxnSpPr>
          <p:nvPr/>
        </p:nvCxnSpPr>
        <p:spPr>
          <a:xfrm>
            <a:off x="2057400" y="2218236"/>
            <a:ext cx="9229724" cy="0"/>
          </a:xfrm>
          <a:prstGeom prst="line">
            <a:avLst/>
          </a:prstGeom>
        </p:spPr>
        <p:style>
          <a:lnRef idx="3">
            <a:schemeClr val="dk1"/>
          </a:lnRef>
          <a:fillRef idx="0">
            <a:schemeClr val="dk1"/>
          </a:fillRef>
          <a:effectRef idx="2">
            <a:schemeClr val="dk1"/>
          </a:effectRef>
          <a:fontRef idx="minor">
            <a:schemeClr val="tx1"/>
          </a:fontRef>
        </p:style>
      </p:cxnSp>
      <p:pic>
        <p:nvPicPr>
          <p:cNvPr id="4" name="Resim 3">
            <a:extLst>
              <a:ext uri="{FF2B5EF4-FFF2-40B4-BE49-F238E27FC236}">
                <a16:creationId xmlns:a16="http://schemas.microsoft.com/office/drawing/2014/main" id="{BBF36EF0-3F2D-44F6-8CCA-09BA1C1EB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714" y="1681713"/>
            <a:ext cx="488725" cy="488725"/>
          </a:xfrm>
          <a:prstGeom prst="rect">
            <a:avLst/>
          </a:prstGeom>
        </p:spPr>
      </p:pic>
      <p:sp>
        <p:nvSpPr>
          <p:cNvPr id="10" name="Metin kutusu 9">
            <a:extLst>
              <a:ext uri="{FF2B5EF4-FFF2-40B4-BE49-F238E27FC236}">
                <a16:creationId xmlns:a16="http://schemas.microsoft.com/office/drawing/2014/main" id="{42633DF0-A39F-493A-9C29-9C268B4AF0A5}"/>
              </a:ext>
            </a:extLst>
          </p:cNvPr>
          <p:cNvSpPr txBox="1"/>
          <p:nvPr/>
        </p:nvSpPr>
        <p:spPr>
          <a:xfrm>
            <a:off x="2004931" y="1694558"/>
            <a:ext cx="6143623" cy="400110"/>
          </a:xfrm>
          <a:prstGeom prst="rect">
            <a:avLst/>
          </a:prstGeom>
          <a:noFill/>
        </p:spPr>
        <p:txBody>
          <a:bodyPr wrap="square" rtlCol="0">
            <a:spAutoFit/>
          </a:bodyPr>
          <a:lstStyle/>
          <a:p>
            <a:r>
              <a:rPr lang="tr-TR" sz="2000" b="1" i="1" dirty="0">
                <a:solidFill>
                  <a:srgbClr val="393C51"/>
                </a:solidFill>
                <a:latin typeface="Times New Roman" panose="02020603050405020304" pitchFamily="18" charset="0"/>
                <a:cs typeface="Times New Roman" panose="02020603050405020304" pitchFamily="18" charset="0"/>
              </a:rPr>
              <a:t>Genel Güvenlik Başlıkları – </a:t>
            </a:r>
            <a:r>
              <a:rPr lang="tr-TR" sz="2000" b="1" i="1" dirty="0">
                <a:solidFill>
                  <a:srgbClr val="AE976A"/>
                </a:solidFill>
                <a:latin typeface="Constantia" panose="02030602050306030303" pitchFamily="18" charset="0"/>
                <a:cs typeface="Times New Roman" panose="02020603050405020304" pitchFamily="18" charset="0"/>
              </a:rPr>
              <a:t>Güçlü Parola Kullanımı</a:t>
            </a:r>
            <a:endParaRPr lang="tr-TR" sz="2000" b="1" i="1" dirty="0">
              <a:solidFill>
                <a:srgbClr val="AE976A"/>
              </a:solidFill>
              <a:latin typeface="Constantia" panose="02030602050306030303" pitchFamily="18" charset="0"/>
              <a:cs typeface="Arial" panose="020B0604020202020204" pitchFamily="34" charset="0"/>
            </a:endParaRPr>
          </a:p>
        </p:txBody>
      </p:sp>
      <p:sp>
        <p:nvSpPr>
          <p:cNvPr id="9" name="İçerik Yer Tutucusu 2">
            <a:extLst>
              <a:ext uri="{FF2B5EF4-FFF2-40B4-BE49-F238E27FC236}">
                <a16:creationId xmlns:a16="http://schemas.microsoft.com/office/drawing/2014/main" id="{8AD871B8-093B-4721-8CE0-2E60BC314FD7}"/>
              </a:ext>
            </a:extLst>
          </p:cNvPr>
          <p:cNvSpPr txBox="1">
            <a:spLocks/>
          </p:cNvSpPr>
          <p:nvPr/>
        </p:nvSpPr>
        <p:spPr>
          <a:xfrm>
            <a:off x="1923439" y="2341805"/>
            <a:ext cx="3938346" cy="2297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tr-TR" sz="1400" dirty="0">
                <a:latin typeface="Times New Roman" panose="02020603050405020304" pitchFamily="18" charset="0"/>
                <a:cs typeface="Times New Roman" panose="02020603050405020304" pitchFamily="18" charset="0"/>
              </a:rPr>
              <a:t>Güçlü bir parola oluşturmak için</a:t>
            </a:r>
          </a:p>
          <a:p>
            <a:pPr algn="just">
              <a:lnSpc>
                <a:spcPct val="100000"/>
              </a:lnSpc>
            </a:pPr>
            <a:r>
              <a:rPr lang="tr-TR" sz="1400" dirty="0">
                <a:latin typeface="Times New Roman" panose="02020603050405020304" pitchFamily="18" charset="0"/>
                <a:cs typeface="Times New Roman" panose="02020603050405020304" pitchFamily="18" charset="0"/>
              </a:rPr>
              <a:t>En az 8 karakter uzunluğunda olmalı</a:t>
            </a:r>
          </a:p>
          <a:p>
            <a:pPr algn="just">
              <a:lnSpc>
                <a:spcPct val="100000"/>
              </a:lnSpc>
            </a:pPr>
            <a:r>
              <a:rPr lang="tr-TR" sz="1400" dirty="0">
                <a:latin typeface="Times New Roman" panose="02020603050405020304" pitchFamily="18" charset="0"/>
                <a:cs typeface="Times New Roman" panose="02020603050405020304" pitchFamily="18" charset="0"/>
              </a:rPr>
              <a:t>Harf, rakam ve sembollerden oluşmalıdır</a:t>
            </a:r>
          </a:p>
          <a:p>
            <a:pPr lvl="1" algn="just">
              <a:lnSpc>
                <a:spcPct val="100000"/>
              </a:lnSpc>
              <a:buFont typeface="Wingdings" panose="05000000000000000000" pitchFamily="2" charset="2"/>
              <a:buChar char="§"/>
            </a:pPr>
            <a:r>
              <a:rPr lang="tr-TR" sz="1400" dirty="0">
                <a:latin typeface="Times New Roman" panose="02020603050405020304" pitchFamily="18" charset="0"/>
                <a:cs typeface="Times New Roman" panose="02020603050405020304" pitchFamily="18" charset="0"/>
              </a:rPr>
              <a:t>Rakamlar (0-9)</a:t>
            </a:r>
          </a:p>
          <a:p>
            <a:pPr lvl="1" algn="just">
              <a:lnSpc>
                <a:spcPct val="100000"/>
              </a:lnSpc>
              <a:buFont typeface="Wingdings" panose="05000000000000000000" pitchFamily="2" charset="2"/>
              <a:buChar char="§"/>
            </a:pPr>
            <a:r>
              <a:rPr lang="tr-TR" sz="1400" dirty="0">
                <a:latin typeface="Times New Roman" panose="02020603050405020304" pitchFamily="18" charset="0"/>
                <a:cs typeface="Times New Roman" panose="02020603050405020304" pitchFamily="18" charset="0"/>
              </a:rPr>
              <a:t>Semboller (örnek: !"£$%^*&amp;*)</a:t>
            </a:r>
          </a:p>
          <a:p>
            <a:pPr lvl="1" algn="just">
              <a:lnSpc>
                <a:spcPct val="100000"/>
              </a:lnSpc>
              <a:buFont typeface="Wingdings" panose="05000000000000000000" pitchFamily="2" charset="2"/>
              <a:buChar char="§"/>
            </a:pPr>
            <a:r>
              <a:rPr lang="tr-TR" sz="1400" dirty="0">
                <a:latin typeface="Times New Roman" panose="02020603050405020304" pitchFamily="18" charset="0"/>
                <a:cs typeface="Times New Roman" panose="02020603050405020304" pitchFamily="18" charset="0"/>
              </a:rPr>
              <a:t>Harfler (hem büyük (A-Z) hem de küçük (a-z) harfler)</a:t>
            </a:r>
          </a:p>
          <a:p>
            <a:pPr marL="0" indent="0" algn="just">
              <a:lnSpc>
                <a:spcPct val="150000"/>
              </a:lnSpc>
              <a:buNone/>
            </a:pPr>
            <a:endParaRPr lang="tr-TR" sz="1800" dirty="0">
              <a:latin typeface="Times New Roman" panose="02020603050405020304" pitchFamily="18" charset="0"/>
              <a:cs typeface="Times New Roman" panose="02020603050405020304" pitchFamily="18" charset="0"/>
            </a:endParaRPr>
          </a:p>
        </p:txBody>
      </p:sp>
      <p:sp>
        <p:nvSpPr>
          <p:cNvPr id="11" name="İçerik Yer Tutucusu 2">
            <a:extLst>
              <a:ext uri="{FF2B5EF4-FFF2-40B4-BE49-F238E27FC236}">
                <a16:creationId xmlns:a16="http://schemas.microsoft.com/office/drawing/2014/main" id="{C81961AB-6B31-4336-88C4-3FF265464683}"/>
              </a:ext>
            </a:extLst>
          </p:cNvPr>
          <p:cNvSpPr txBox="1">
            <a:spLocks/>
          </p:cNvSpPr>
          <p:nvPr/>
        </p:nvSpPr>
        <p:spPr>
          <a:xfrm>
            <a:off x="6553200" y="2581777"/>
            <a:ext cx="4733924" cy="42762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tr-TR" sz="1400" dirty="0">
                <a:latin typeface="Times New Roman" panose="02020603050405020304" pitchFamily="18" charset="0"/>
                <a:cs typeface="Times New Roman" panose="02020603050405020304" pitchFamily="18" charset="0"/>
              </a:rPr>
              <a:t>Ad, </a:t>
            </a:r>
            <a:r>
              <a:rPr lang="tr-TR" sz="1400" dirty="0" err="1">
                <a:latin typeface="Times New Roman" panose="02020603050405020304" pitchFamily="18" charset="0"/>
                <a:cs typeface="Times New Roman" panose="02020603050405020304" pitchFamily="18" charset="0"/>
              </a:rPr>
              <a:t>soyad</a:t>
            </a:r>
            <a:r>
              <a:rPr lang="tr-TR" sz="1400" dirty="0">
                <a:latin typeface="Times New Roman" panose="02020603050405020304" pitchFamily="18" charset="0"/>
                <a:cs typeface="Times New Roman" panose="02020603050405020304" pitchFamily="18" charset="0"/>
              </a:rPr>
              <a:t>, kullanıcı adları, şirket adları, doğum tarihi gibi ipucu içeren parolalar kullanmayın. </a:t>
            </a:r>
          </a:p>
          <a:p>
            <a:pPr algn="just">
              <a:lnSpc>
                <a:spcPct val="100000"/>
              </a:lnSpc>
            </a:pPr>
            <a:r>
              <a:rPr lang="tr-TR" sz="1400" dirty="0">
                <a:latin typeface="Times New Roman" panose="02020603050405020304" pitchFamily="18" charset="0"/>
                <a:cs typeface="Times New Roman" panose="02020603050405020304" pitchFamily="18" charset="0"/>
              </a:rPr>
              <a:t>Anlamlı kelimeler ve tersten yazılmış kombinasyonlarını kullanmayın.</a:t>
            </a:r>
          </a:p>
          <a:p>
            <a:pPr algn="just">
              <a:lnSpc>
                <a:spcPct val="100000"/>
              </a:lnSpc>
            </a:pPr>
            <a:r>
              <a:rPr lang="tr-TR" sz="1400" dirty="0">
                <a:latin typeface="Times New Roman" panose="02020603050405020304" pitchFamily="18" charset="0"/>
                <a:cs typeface="Times New Roman" panose="02020603050405020304" pitchFamily="18" charset="0"/>
              </a:rPr>
              <a:t>Dizi karakterlerden kaçının. (</a:t>
            </a:r>
            <a:r>
              <a:rPr lang="tr-TR" sz="1400" dirty="0" err="1">
                <a:latin typeface="Times New Roman" panose="02020603050405020304" pitchFamily="18" charset="0"/>
                <a:cs typeface="Times New Roman" panose="02020603050405020304" pitchFamily="18" charset="0"/>
              </a:rPr>
              <a:t>qwerty</a:t>
            </a:r>
            <a:r>
              <a:rPr lang="tr-TR" sz="1400" dirty="0">
                <a:latin typeface="Times New Roman" panose="02020603050405020304" pitchFamily="18" charset="0"/>
                <a:cs typeface="Times New Roman" panose="02020603050405020304" pitchFamily="18" charset="0"/>
              </a:rPr>
              <a:t>, </a:t>
            </a:r>
            <a:r>
              <a:rPr lang="tr-TR" sz="1400" dirty="0" err="1">
                <a:latin typeface="Times New Roman" panose="02020603050405020304" pitchFamily="18" charset="0"/>
                <a:cs typeface="Times New Roman" panose="02020603050405020304" pitchFamily="18" charset="0"/>
              </a:rPr>
              <a:t>abcdef</a:t>
            </a:r>
            <a:r>
              <a:rPr lang="tr-TR" sz="1400" dirty="0">
                <a:latin typeface="Times New Roman" panose="02020603050405020304" pitchFamily="18" charset="0"/>
                <a:cs typeface="Times New Roman" panose="02020603050405020304" pitchFamily="18" charset="0"/>
              </a:rPr>
              <a:t>, 12345 vb.)</a:t>
            </a:r>
          </a:p>
          <a:p>
            <a:pPr algn="just">
              <a:lnSpc>
                <a:spcPct val="100000"/>
              </a:lnSpc>
            </a:pPr>
            <a:r>
              <a:rPr lang="tr-TR" sz="1400" dirty="0">
                <a:latin typeface="Times New Roman" panose="02020603050405020304" pitchFamily="18" charset="0"/>
                <a:cs typeface="Times New Roman" panose="02020603050405020304" pitchFamily="18" charset="0"/>
              </a:rPr>
              <a:t>Parolaya benzer sözcükler kullanmayın. (Password123)</a:t>
            </a:r>
          </a:p>
          <a:p>
            <a:pPr algn="just">
              <a:lnSpc>
                <a:spcPct val="100000"/>
              </a:lnSpc>
            </a:pPr>
            <a:r>
              <a:rPr lang="tr-TR" sz="1400" dirty="0">
                <a:latin typeface="Times New Roman" panose="02020603050405020304" pitchFamily="18" charset="0"/>
                <a:cs typeface="Times New Roman" panose="02020603050405020304" pitchFamily="18" charset="0"/>
              </a:rPr>
              <a:t>Parolanızı kesinlikle başkalarıyla paylaşmayın. </a:t>
            </a:r>
          </a:p>
          <a:p>
            <a:pPr algn="just">
              <a:lnSpc>
                <a:spcPct val="100000"/>
              </a:lnSpc>
            </a:pPr>
            <a:r>
              <a:rPr lang="tr-TR" sz="1400" dirty="0">
                <a:latin typeface="Times New Roman" panose="02020603050405020304" pitchFamily="18" charset="0"/>
                <a:cs typeface="Times New Roman" panose="02020603050405020304" pitchFamily="18" charset="0"/>
              </a:rPr>
              <a:t>Parolanızı yazılı olarak masanızda, kolay erişilebilir yerlerde saklamayın.</a:t>
            </a:r>
          </a:p>
          <a:p>
            <a:pPr algn="just">
              <a:lnSpc>
                <a:spcPct val="100000"/>
              </a:lnSpc>
            </a:pPr>
            <a:r>
              <a:rPr lang="tr-TR" sz="1400" dirty="0">
                <a:latin typeface="Times New Roman" panose="02020603050405020304" pitchFamily="18" charset="0"/>
                <a:cs typeface="Times New Roman" panose="02020603050405020304" pitchFamily="18" charset="0"/>
              </a:rPr>
              <a:t>Parolanızı bilgisayarınızda güvensiz olarak kaydetmeyin, erişilebilir, şifresiz dosyalarda parola veya önemli bilgiler saklamayın.</a:t>
            </a:r>
          </a:p>
          <a:p>
            <a:pPr marL="0" indent="0" algn="just">
              <a:lnSpc>
                <a:spcPct val="100000"/>
              </a:lnSpc>
              <a:buNone/>
            </a:pPr>
            <a:endParaRPr lang="tr-TR" sz="1400" dirty="0">
              <a:latin typeface="Times New Roman" panose="02020603050405020304" pitchFamily="18" charset="0"/>
              <a:cs typeface="Times New Roman" panose="02020603050405020304" pitchFamily="18" charset="0"/>
            </a:endParaRPr>
          </a:p>
          <a:p>
            <a:pPr algn="just">
              <a:lnSpc>
                <a:spcPct val="100000"/>
              </a:lnSpc>
            </a:pPr>
            <a:endParaRPr lang="tr-TR" sz="1400" dirty="0">
              <a:latin typeface="Times New Roman" panose="02020603050405020304" pitchFamily="18" charset="0"/>
              <a:cs typeface="Times New Roman" panose="02020603050405020304" pitchFamily="18" charset="0"/>
            </a:endParaRPr>
          </a:p>
        </p:txBody>
      </p:sp>
      <p:sp>
        <p:nvSpPr>
          <p:cNvPr id="12" name="İçerik Yer Tutucusu 2">
            <a:extLst>
              <a:ext uri="{FF2B5EF4-FFF2-40B4-BE49-F238E27FC236}">
                <a16:creationId xmlns:a16="http://schemas.microsoft.com/office/drawing/2014/main" id="{1D8A2C44-420D-404B-A3A3-27C180445A29}"/>
              </a:ext>
            </a:extLst>
          </p:cNvPr>
          <p:cNvSpPr txBox="1">
            <a:spLocks/>
          </p:cNvSpPr>
          <p:nvPr/>
        </p:nvSpPr>
        <p:spPr>
          <a:xfrm>
            <a:off x="1923439" y="4503337"/>
            <a:ext cx="4172561" cy="21381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tr-TR" sz="1400" dirty="0">
                <a:latin typeface="Times New Roman" panose="02020603050405020304" pitchFamily="18" charset="0"/>
                <a:cs typeface="Times New Roman" panose="02020603050405020304" pitchFamily="18" charset="0"/>
              </a:rPr>
              <a:t>Önemli erişimlerde kesinlikle daha önce ve eş zamanlı olarak başka yerlerde kullanmadığınız parolalar seçin.</a:t>
            </a:r>
          </a:p>
          <a:p>
            <a:pPr algn="just">
              <a:lnSpc>
                <a:spcPct val="100000"/>
              </a:lnSpc>
            </a:pPr>
            <a:r>
              <a:rPr lang="tr-TR" sz="1400" dirty="0">
                <a:latin typeface="Times New Roman" panose="02020603050405020304" pitchFamily="18" charset="0"/>
                <a:cs typeface="Times New Roman" panose="02020603050405020304" pitchFamily="18" charset="0"/>
              </a:rPr>
              <a:t>Hatırlayabileceğiniz ve sadece size anlamlı gelecek bir parola belirleyin.</a:t>
            </a:r>
          </a:p>
          <a:p>
            <a:pPr algn="just">
              <a:lnSpc>
                <a:spcPct val="100000"/>
              </a:lnSpc>
            </a:pPr>
            <a:r>
              <a:rPr lang="tr-TR" sz="1400" dirty="0">
                <a:latin typeface="Times New Roman" panose="02020603050405020304" pitchFamily="18" charset="0"/>
                <a:cs typeface="Times New Roman" panose="02020603050405020304" pitchFamily="18" charset="0"/>
              </a:rPr>
              <a:t>Parolanızı düzenli aralıklarla değiştirin.</a:t>
            </a:r>
          </a:p>
          <a:p>
            <a:pPr algn="just">
              <a:lnSpc>
                <a:spcPct val="100000"/>
              </a:lnSpc>
            </a:pPr>
            <a:r>
              <a:rPr lang="tr-TR" sz="1400" dirty="0">
                <a:latin typeface="Times New Roman" panose="02020603050405020304" pitchFamily="18" charset="0"/>
                <a:cs typeface="Times New Roman" panose="02020603050405020304" pitchFamily="18" charset="0"/>
              </a:rPr>
              <a:t>Önceki parolaya benzer bir parola seçmeyin</a:t>
            </a:r>
          </a:p>
          <a:p>
            <a:pPr algn="just">
              <a:lnSpc>
                <a:spcPct val="100000"/>
              </a:lnSpc>
            </a:pPr>
            <a:endParaRPr lang="tr-T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305554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23669</TotalTime>
  <Words>2135</Words>
  <Application>Microsoft Office PowerPoint</Application>
  <PresentationFormat>Geniş ekran</PresentationFormat>
  <Paragraphs>196</Paragraphs>
  <Slides>34</Slides>
  <Notes>34</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34</vt:i4>
      </vt:variant>
    </vt:vector>
  </HeadingPairs>
  <TitlesOfParts>
    <vt:vector size="43" baseType="lpstr">
      <vt:lpstr>Adobe Devanagari</vt:lpstr>
      <vt:lpstr>Arial</vt:lpstr>
      <vt:lpstr>Calibri</vt:lpstr>
      <vt:lpstr>Calibri Light</vt:lpstr>
      <vt:lpstr>Constantia</vt:lpstr>
      <vt:lpstr>Franklin Gothic Demi Cond</vt:lpstr>
      <vt:lpstr>Times New Roman</vt:lpstr>
      <vt:lpstr>Wingdings</vt:lpstr>
      <vt:lpstr>Office Teması</vt:lpstr>
      <vt:lpstr>PowerPoint Sunusu</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Bilgi Güvenliği Farkındalık Eğitimi</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Onur DERYA</dc:creator>
  <cp:lastModifiedBy>Onur DERYA</cp:lastModifiedBy>
  <cp:revision>38</cp:revision>
  <dcterms:created xsi:type="dcterms:W3CDTF">2021-01-05T08:23:35Z</dcterms:created>
  <dcterms:modified xsi:type="dcterms:W3CDTF">2026-01-16T11:53:28Z</dcterms:modified>
</cp:coreProperties>
</file>