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1" r:id="rId3"/>
    <p:sldId id="340" r:id="rId4"/>
    <p:sldId id="341" r:id="rId5"/>
    <p:sldId id="342" r:id="rId6"/>
    <p:sldId id="343" r:id="rId7"/>
    <p:sldId id="336" r:id="rId8"/>
    <p:sldId id="335" r:id="rId9"/>
    <p:sldId id="334" r:id="rId10"/>
    <p:sldId id="338" r:id="rId11"/>
    <p:sldId id="320" r:id="rId12"/>
    <p:sldId id="337" r:id="rId13"/>
    <p:sldId id="321" r:id="rId14"/>
    <p:sldId id="322" r:id="rId15"/>
    <p:sldId id="323" r:id="rId16"/>
    <p:sldId id="327" r:id="rId17"/>
    <p:sldId id="328" r:id="rId18"/>
    <p:sldId id="329" r:id="rId19"/>
    <p:sldId id="333" r:id="rId20"/>
    <p:sldId id="344" r:id="rId21"/>
    <p:sldId id="331" r:id="rId22"/>
    <p:sldId id="332" r:id="rId23"/>
    <p:sldId id="345" r:id="rId24"/>
    <p:sldId id="347" r:id="rId25"/>
    <p:sldId id="293" r:id="rId26"/>
  </p:sldIdLst>
  <p:sldSz cx="12192000" cy="6858000"/>
  <p:notesSz cx="6797675" cy="987266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in ERGEN" initials="ME" lastIdx="0" clrIdx="0">
    <p:extLst>
      <p:ext uri="{19B8F6BF-5375-455C-9EA6-DF929625EA0E}">
        <p15:presenceInfo xmlns:p15="http://schemas.microsoft.com/office/powerpoint/2012/main" userId="S::metinergen@orduuniversitesi.onmicrosoft.com::ad00b20e-b647-4cee-9e75-433f95a7c2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C51"/>
    <a:srgbClr val="4A4E68"/>
    <a:srgbClr val="B7A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23" autoAdjust="0"/>
  </p:normalViewPr>
  <p:slideViewPr>
    <p:cSldViewPr snapToGrid="0">
      <p:cViewPr varScale="1">
        <p:scale>
          <a:sx n="79" d="100"/>
          <a:sy n="79" d="100"/>
        </p:scale>
        <p:origin x="9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09B2D-19AC-42FB-A829-E79C85F9583B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31815-B1D5-4AF2-AC4F-40476CFE6F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95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815-B1D5-4AF2-AC4F-40476CFE6F10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442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F1F5-CBF7-3095-3DD8-3C4BF6E9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E7F5028-9773-F053-9E18-F1A039CC0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012992-CACC-8EE8-C2A0-91C47A6CD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93246DB-B8F9-BDF3-40A1-4106C1F34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815-B1D5-4AF2-AC4F-40476CFE6F10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059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A39CA-6DBC-9E96-740A-12B52B0FA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1F56E18-E695-D09E-5608-A466EE355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520D15D-EE5D-34EB-3D5C-FDD31A512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92090A5-F53E-A977-AE5F-B361C0DFE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815-B1D5-4AF2-AC4F-40476CFE6F10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069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A066-62F3-012B-1D31-41932B23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B7056FC-12F3-66D1-6FF7-9E439EBA9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BD51FC0-E410-AB3C-04A5-2284874FC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BEBCA66-DE48-24D3-2967-D27B512D7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815-B1D5-4AF2-AC4F-40476CFE6F10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370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FFAA5-10FB-7E6B-1EFD-10CC6BC5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4EA7159-4096-9B7C-C7DC-AFEFD210D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5C2FD06-E238-7C45-DF71-59DBF757B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A8A1E3A-9A44-E3E0-0B27-7DDDDC2AD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31815-B1D5-4AF2-AC4F-40476CFE6F10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147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321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673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26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624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019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526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515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459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872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307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300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6D40-4D3B-4715-A0FC-7564EB689598}" type="datetimeFigureOut">
              <a:rPr lang="tr-TR" smtClean="0"/>
              <a:t>14.02.2024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AF61-3584-40EE-BD19-398B798C0C9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818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1303"/>
            <a:ext cx="12192000" cy="861920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819746" y="5658793"/>
            <a:ext cx="863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4A4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BİLGİ İŞLEM DAİRE BAŞKANLIĞI</a:t>
            </a:r>
          </a:p>
          <a:p>
            <a:pPr algn="ctr"/>
            <a:r>
              <a:rPr lang="tr-TR" sz="2400" dirty="0">
                <a:solidFill>
                  <a:srgbClr val="4A4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167177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DB8664-EE2C-DB31-98A1-25DA8013E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4B6F31A9-D7C3-1616-573A-6B7A6B5B7950}"/>
              </a:ext>
            </a:extLst>
          </p:cNvPr>
          <p:cNvGrpSpPr/>
          <p:nvPr/>
        </p:nvGrpSpPr>
        <p:grpSpPr>
          <a:xfrm>
            <a:off x="1895143" y="563344"/>
            <a:ext cx="7964756" cy="646331"/>
            <a:chOff x="1895143" y="563344"/>
            <a:chExt cx="7964756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19F05B18-CC16-137B-3BD9-A331E039E9E8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292131F3-A88E-3867-0B96-C3FEEF202C52}"/>
                </a:ext>
              </a:extLst>
            </p:cNvPr>
            <p:cNvSpPr txBox="1"/>
            <p:nvPr/>
          </p:nvSpPr>
          <p:spPr>
            <a:xfrm>
              <a:off x="1895143" y="563344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Sanallaştırma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EE532B5-E6A2-0EEE-DDBF-2B864DF40935}"/>
              </a:ext>
            </a:extLst>
          </p:cNvPr>
          <p:cNvSpPr txBox="1"/>
          <p:nvPr/>
        </p:nvSpPr>
        <p:spPr>
          <a:xfrm>
            <a:off x="5877520" y="1144396"/>
            <a:ext cx="5668303" cy="517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Tanım: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Performansı yüksek az sayıda fiziksel sunucunun yazılımsal olarak sanal sunuculara dönüştürülme imkanıdır.</a:t>
            </a:r>
          </a:p>
          <a:p>
            <a:pPr>
              <a:lnSpc>
                <a:spcPct val="150000"/>
              </a:lnSpc>
            </a:pP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Avantajları: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cihaz sağlama, enerji ve bakım maliyeti azalır.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Esnek bir yapıda efektif olarak sunucu oluşturma imkanı doğar.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Oluşturulan sanal sunucuların veri güvenliğini sağlamak daha kolaydır.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Sanal sunucuların yedeklenmesi entegre yazılımlara düzenli ve otonom şekilde yapılabilir.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Cihazlara uzaktan erişim ve yönetebilme imkanı oluşur.</a:t>
            </a:r>
          </a:p>
        </p:txBody>
      </p:sp>
      <p:pic>
        <p:nvPicPr>
          <p:cNvPr id="1026" name="Picture 2" descr="Sunucu Sanallaştırma Yönetimi Araçlarının İşlevi ve Önemi - IHS Blog">
            <a:extLst>
              <a:ext uri="{FF2B5EF4-FFF2-40B4-BE49-F238E27FC236}">
                <a16:creationId xmlns:a16="http://schemas.microsoft.com/office/drawing/2014/main" id="{0E33BC56-3F72-B8CA-4C0F-C4E8C5D1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81" y="2182370"/>
            <a:ext cx="3908783" cy="34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4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A7C3B-8E2F-8398-F9AB-57B990FB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24FAB05F-0E4F-C8A5-39F4-04C862091DD3}"/>
              </a:ext>
            </a:extLst>
          </p:cNvPr>
          <p:cNvGrpSpPr/>
          <p:nvPr/>
        </p:nvGrpSpPr>
        <p:grpSpPr>
          <a:xfrm>
            <a:off x="1931719" y="448762"/>
            <a:ext cx="7964756" cy="760913"/>
            <a:chOff x="1931719" y="448762"/>
            <a:chExt cx="7964756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29FEA349-4A9E-683B-2AD4-6F3BA4D59F29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FD4D6B63-C0A9-AAD2-4C44-CA2D2A56061A}"/>
                </a:ext>
              </a:extLst>
            </p:cNvPr>
            <p:cNvSpPr txBox="1"/>
            <p:nvPr/>
          </p:nvSpPr>
          <p:spPr>
            <a:xfrm>
              <a:off x="1931719" y="448762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– BGYS</a:t>
              </a:r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89DF6E8E-AB74-F94B-2A39-5A185B7C3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438275"/>
            <a:ext cx="3358576" cy="488632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40BF0D9-84FA-3E2D-27F5-2DC1A1806318}"/>
              </a:ext>
            </a:extLst>
          </p:cNvPr>
          <p:cNvSpPr txBox="1"/>
          <p:nvPr/>
        </p:nvSpPr>
        <p:spPr>
          <a:xfrm>
            <a:off x="5743409" y="2554224"/>
            <a:ext cx="4914899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 Merkezi 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Bilgi Güvenliği Yönetim Sistemi 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 27001:2017 Sertifikası </a:t>
            </a:r>
          </a:p>
        </p:txBody>
      </p:sp>
    </p:spTree>
    <p:extLst>
      <p:ext uri="{BB962C8B-B14F-4D97-AF65-F5344CB8AC3E}">
        <p14:creationId xmlns:p14="http://schemas.microsoft.com/office/powerpoint/2010/main" val="83391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16993-E6C0-8278-4CC8-72E72C577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016149BC-39E4-95BC-C163-5F3DC15C34AC}"/>
              </a:ext>
            </a:extLst>
          </p:cNvPr>
          <p:cNvGrpSpPr/>
          <p:nvPr/>
        </p:nvGrpSpPr>
        <p:grpSpPr>
          <a:xfrm>
            <a:off x="1895143" y="563344"/>
            <a:ext cx="7964756" cy="646331"/>
            <a:chOff x="1895143" y="563344"/>
            <a:chExt cx="7964756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3538A3F4-4B1C-258C-D87A-0BBF6993C203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A1A1A560-2DC3-D8CD-0EF6-C8BA121DA731}"/>
                </a:ext>
              </a:extLst>
            </p:cNvPr>
            <p:cNvSpPr txBox="1"/>
            <p:nvPr/>
          </p:nvSpPr>
          <p:spPr>
            <a:xfrm>
              <a:off x="1895143" y="563344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Başlıca Otomasyonlarımız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C4853FA-AE21-49C3-E868-E81489EEE163}"/>
              </a:ext>
            </a:extLst>
          </p:cNvPr>
          <p:cNvSpPr txBox="1"/>
          <p:nvPr/>
        </p:nvSpPr>
        <p:spPr>
          <a:xfrm>
            <a:off x="1766692" y="1678888"/>
            <a:ext cx="4439036" cy="4539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Uzaktan Eğitim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Kütüphane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Sayfaları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Diş Hekimliği Otomasyonu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Bulut Yazılımı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 Otomasyonu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84098D3-8A38-977F-FE7D-177AE3F52873}"/>
              </a:ext>
            </a:extLst>
          </p:cNvPr>
          <p:cNvSpPr txBox="1"/>
          <p:nvPr/>
        </p:nvSpPr>
        <p:spPr>
          <a:xfrm>
            <a:off x="6588628" y="1678888"/>
            <a:ext cx="5176652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E-Posta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 ve Personel İşleri Otomasyonu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Yemekhane Otomasyonu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İktisadi İşletme</a:t>
            </a:r>
          </a:p>
        </p:txBody>
      </p:sp>
    </p:spTree>
    <p:extLst>
      <p:ext uri="{BB962C8B-B14F-4D97-AF65-F5344CB8AC3E}">
        <p14:creationId xmlns:p14="http://schemas.microsoft.com/office/powerpoint/2010/main" val="119095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0CC9E-7573-7396-50D1-C9DE992E7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6F3B3F60-C238-2F29-076D-1191B293303F}"/>
              </a:ext>
            </a:extLst>
          </p:cNvPr>
          <p:cNvGrpSpPr/>
          <p:nvPr/>
        </p:nvGrpSpPr>
        <p:grpSpPr>
          <a:xfrm>
            <a:off x="1931719" y="448762"/>
            <a:ext cx="8822006" cy="1200329"/>
            <a:chOff x="1931719" y="448762"/>
            <a:chExt cx="7010400" cy="1200329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C9C606AF-2E90-5E2B-EE49-EC0EB1DDC7DD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582CCC0D-0379-810A-F385-E49E33907BE9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– İnternet Hız Durumu </a:t>
              </a:r>
            </a:p>
          </p:txBody>
        </p:sp>
      </p:grp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23688F11-87B5-6B6C-D15C-6195C18C3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52474"/>
              </p:ext>
            </p:extLst>
          </p:nvPr>
        </p:nvGraphicFramePr>
        <p:xfrm>
          <a:off x="1816608" y="1445569"/>
          <a:ext cx="8723355" cy="472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7539">
                  <a:extLst>
                    <a:ext uri="{9D8B030D-6E8A-4147-A177-3AD203B41FA5}">
                      <a16:colId xmlns:a16="http://schemas.microsoft.com/office/drawing/2014/main" val="799283107"/>
                    </a:ext>
                  </a:extLst>
                </a:gridCol>
                <a:gridCol w="1527359">
                  <a:extLst>
                    <a:ext uri="{9D8B030D-6E8A-4147-A177-3AD203B41FA5}">
                      <a16:colId xmlns:a16="http://schemas.microsoft.com/office/drawing/2014/main" val="2647756338"/>
                    </a:ext>
                  </a:extLst>
                </a:gridCol>
                <a:gridCol w="1738457">
                  <a:extLst>
                    <a:ext uri="{9D8B030D-6E8A-4147-A177-3AD203B41FA5}">
                      <a16:colId xmlns:a16="http://schemas.microsoft.com/office/drawing/2014/main" val="3869685289"/>
                    </a:ext>
                  </a:extLst>
                </a:gridCol>
              </a:tblGrid>
              <a:tr h="4668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Birim Adı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Eski Hız Mbps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 Hız Mbps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011209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ULAKBİM Ana uç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2202150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Sosyal Bilimler MYO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1941799"/>
                  </a:ext>
                </a:extLst>
              </a:tr>
              <a:tr h="388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Tıp Fakültesi Eğitim Araştırma Hastanesi Hizmet Binası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3623807"/>
                  </a:ext>
                </a:extLst>
              </a:tr>
              <a:tr h="327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 Bilimler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6804239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Mesudiye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981012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Fatsa Deniz Bilimler Fakültesi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3649942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Turizm Fakültesi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4022753"/>
                  </a:ext>
                </a:extLst>
              </a:tr>
              <a:tr h="355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Ünye İktisadi ve İdari Bilimler Fakültesi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5235920"/>
                  </a:ext>
                </a:extLst>
              </a:tr>
              <a:tr h="2858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Akkuş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3400794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İkizce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0682919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Ulubey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6728266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Ünye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3960497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Gölköy 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4347591"/>
                  </a:ext>
                </a:extLst>
              </a:tr>
              <a:tr h="2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solidFill>
                            <a:srgbClr val="393C5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Aybastı  Meslek Yüksekokulu</a:t>
                      </a:r>
                      <a:endParaRPr lang="tr-TR" sz="1600" kern="100" dirty="0">
                        <a:solidFill>
                          <a:srgbClr val="393C5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solidFill>
                      <a:srgbClr val="B7A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1" marR="61851" marT="859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768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10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141FCF-35D5-0687-2AD8-93491460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92261A76-49AA-B14D-0E0E-ED0C52D64BBB}"/>
              </a:ext>
            </a:extLst>
          </p:cNvPr>
          <p:cNvSpPr txBox="1">
            <a:spLocks/>
          </p:cNvSpPr>
          <p:nvPr/>
        </p:nvSpPr>
        <p:spPr>
          <a:xfrm>
            <a:off x="1568149" y="2287426"/>
            <a:ext cx="3307073" cy="4468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Akademik Teşvik 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Anket</a:t>
            </a:r>
          </a:p>
          <a:p>
            <a:r>
              <a:rPr lang="tr-T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Apis</a:t>
            </a:r>
            <a:r>
              <a:rPr lang="tr-T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tr-TR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Bidb</a:t>
            </a:r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Servis Yazılımı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Doçentlik Sorgulama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Duyuru Portalı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Eğitim Etik Online başvuru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Enstitü Form Yönetim Sistemi 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Eposta İstek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ERASMUS Başvuru (Pasif)</a:t>
            </a:r>
          </a:p>
          <a:p>
            <a:pPr marL="0" indent="0" algn="l" rtl="0">
              <a:buNone/>
            </a:pP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EB32B7EA-0783-8E75-7AAC-73063D976B91}"/>
              </a:ext>
            </a:extLst>
          </p:cNvPr>
          <p:cNvGrpSpPr/>
          <p:nvPr/>
        </p:nvGrpSpPr>
        <p:grpSpPr>
          <a:xfrm>
            <a:off x="1931719" y="448762"/>
            <a:ext cx="7602806" cy="760913"/>
            <a:chOff x="1931719" y="448762"/>
            <a:chExt cx="7010400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C8E4AF3F-FB19-265A-4110-A97E345FF853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4A4AD4C-22B2-106F-6DC9-2B2604B6505B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Geliştirdiğimiz Yazılımlar</a:t>
              </a:r>
            </a:p>
          </p:txBody>
        </p:sp>
      </p:grpSp>
      <p:sp>
        <p:nvSpPr>
          <p:cNvPr id="5" name="Metin kutusu 4">
            <a:extLst>
              <a:ext uri="{FF2B5EF4-FFF2-40B4-BE49-F238E27FC236}">
                <a16:creationId xmlns:a16="http://schemas.microsoft.com/office/drawing/2014/main" id="{EC9E56B6-6F5F-A502-F00C-C47E511DFF62}"/>
              </a:ext>
            </a:extLst>
          </p:cNvPr>
          <p:cNvSpPr txBox="1"/>
          <p:nvPr/>
        </p:nvSpPr>
        <p:spPr>
          <a:xfrm>
            <a:off x="1805453" y="1324258"/>
            <a:ext cx="7602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110 ‘dan Fazla Web Sayfası;</a:t>
            </a:r>
          </a:p>
          <a:p>
            <a:pPr algn="l" rtl="0"/>
            <a:r>
              <a:rPr lang="tr-T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 Adet Yazılım Geliştirme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0C8794FE-1BA5-BBCE-E576-53634555A780}"/>
              </a:ext>
            </a:extLst>
          </p:cNvPr>
          <p:cNvSpPr txBox="1">
            <a:spLocks/>
          </p:cNvSpPr>
          <p:nvPr/>
        </p:nvSpPr>
        <p:spPr>
          <a:xfrm>
            <a:off x="4828045" y="2287426"/>
            <a:ext cx="3307073" cy="4011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İş Akış Yönetim Sistemi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Kısmi Zamanlı Öğrenci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Mezun Bilgi Sistemi</a:t>
            </a:r>
          </a:p>
          <a:p>
            <a:pPr algn="l" rtl="0"/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ODUSEM Online Kurs Başvuru Yönetim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/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Ortak API Yönetimi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ÖSYM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Rastgele Güvenli Şifre Oluşturma 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Otomasyonları Ortak Web Arayüz Tasarım </a:t>
            </a:r>
            <a:r>
              <a:rPr lang="tr-TR" sz="1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(2023)</a:t>
            </a:r>
            <a:endParaRPr lang="tr-TR" sz="1800" b="0" i="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1800" b="0" i="0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  <a:p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l" rtl="0">
              <a:buNone/>
            </a:pP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0734722E-848A-724F-5488-498D84DA046B}"/>
              </a:ext>
            </a:extLst>
          </p:cNvPr>
          <p:cNvSpPr txBox="1">
            <a:spLocks/>
          </p:cNvSpPr>
          <p:nvPr/>
        </p:nvSpPr>
        <p:spPr>
          <a:xfrm>
            <a:off x="8135118" y="2287426"/>
            <a:ext cx="3483858" cy="3779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endParaRPr lang="tr-TR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Rehber Yönetimi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/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Salon Takip Sistemi (Pasif)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/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Senato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Stratejik Planlama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Sonuç Sorgulama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 Yönetim Sistemi</a:t>
            </a:r>
          </a:p>
          <a:p>
            <a:r>
              <a:rPr lang="tr-T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Yönetim Kurulu</a:t>
            </a:r>
          </a:p>
          <a:p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B641E-15FF-4575-CFEA-211F9821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80F593D5-3542-F219-8F3A-7DC458050DAC}"/>
              </a:ext>
            </a:extLst>
          </p:cNvPr>
          <p:cNvGrpSpPr/>
          <p:nvPr/>
        </p:nvGrpSpPr>
        <p:grpSpPr>
          <a:xfrm>
            <a:off x="1931719" y="448762"/>
            <a:ext cx="7602806" cy="760913"/>
            <a:chOff x="1931719" y="448762"/>
            <a:chExt cx="7010400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37056E08-BAA6-C722-0770-4D3865803CE5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DA892BEB-9CEC-D272-344F-A534993C8252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- SOME</a:t>
              </a:r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6B5F51-78F4-CFB8-DBB5-B471C5C6FB22}"/>
              </a:ext>
            </a:extLst>
          </p:cNvPr>
          <p:cNvSpPr txBox="1">
            <a:spLocks/>
          </p:cNvSpPr>
          <p:nvPr/>
        </p:nvSpPr>
        <p:spPr>
          <a:xfrm>
            <a:off x="5733122" y="1659362"/>
            <a:ext cx="5669281" cy="4749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Ulusal Siber Olaylara Müdahale Merkezi (USOM), YÖK, ULAKBİM ve Bakanlıktan gelen Bilgi ve  İletişim Güvenliği yazı ve talimatlarına göre;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Adet Kurumsal, 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Adet Genel USOM, 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648 Adet Genel Zafiyet 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Adet ULAKBİM OLTA </a:t>
            </a:r>
          </a:p>
          <a:p>
            <a:pPr marL="0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Siber olayın gereği yapılarak bertaraf edilmiştir.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USOM (@TRCert) / X">
            <a:extLst>
              <a:ext uri="{FF2B5EF4-FFF2-40B4-BE49-F238E27FC236}">
                <a16:creationId xmlns:a16="http://schemas.microsoft.com/office/drawing/2014/main" id="{8F206D93-A8B1-764B-91A9-2E67BC08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77" y="1337785"/>
            <a:ext cx="1121878" cy="11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lusal Akademik Ağ ve Bilgi Merkezi - Vikipedi">
            <a:extLst>
              <a:ext uri="{FF2B5EF4-FFF2-40B4-BE49-F238E27FC236}">
                <a16:creationId xmlns:a16="http://schemas.microsoft.com/office/drawing/2014/main" id="{12DB9929-6310-2D45-A3C1-7619741E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863" y="1455668"/>
            <a:ext cx="1012112" cy="6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ükseköğretim Kurulu - Vikipedi">
            <a:extLst>
              <a:ext uri="{FF2B5EF4-FFF2-40B4-BE49-F238E27FC236}">
                <a16:creationId xmlns:a16="http://schemas.microsoft.com/office/drawing/2014/main" id="{41BA79CB-DBDF-114B-FDB3-EA121FE49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98" y="1593337"/>
            <a:ext cx="1121878" cy="53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ber Saldırı Nedir, Türleri Nelerdir? - CyberMag">
            <a:extLst>
              <a:ext uri="{FF2B5EF4-FFF2-40B4-BE49-F238E27FC236}">
                <a16:creationId xmlns:a16="http://schemas.microsoft.com/office/drawing/2014/main" id="{0FC18D0B-811F-7A9C-DA2A-86D4F3A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39" y="2604687"/>
            <a:ext cx="4112770" cy="3437223"/>
          </a:xfrm>
          <a:prstGeom prst="rect">
            <a:avLst/>
          </a:prstGeom>
          <a:noFill/>
          <a:effectLst>
            <a:outerShdw blurRad="342900" dist="38100" dir="5400000" sx="104000" sy="104000" algn="ctr" rotWithShape="0">
              <a:srgbClr val="000000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0F5E8EA-CE9B-B3F9-9365-EB2DB174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71" y="1297876"/>
            <a:ext cx="1420893" cy="9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ECD40B0-E6CB-18EB-25C9-23EF7F297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434" y="1373429"/>
            <a:ext cx="1390650" cy="790575"/>
          </a:xfrm>
          <a:prstGeom prst="rect">
            <a:avLst/>
          </a:prstGeom>
        </p:spPr>
      </p:pic>
      <p:pic>
        <p:nvPicPr>
          <p:cNvPr id="1036" name="Picture 12" descr="Ordu Üniversitesi (@orduniversitesi) / X">
            <a:extLst>
              <a:ext uri="{FF2B5EF4-FFF2-40B4-BE49-F238E27FC236}">
                <a16:creationId xmlns:a16="http://schemas.microsoft.com/office/drawing/2014/main" id="{B671F3AA-D5EA-A068-0BDC-D80816CD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00" y="1360962"/>
            <a:ext cx="832104" cy="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87CB6-48BD-5991-DE79-E7C8371C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E8E575BB-89DF-9B6C-B159-11DFFA3B0933}"/>
              </a:ext>
            </a:extLst>
          </p:cNvPr>
          <p:cNvGrpSpPr/>
          <p:nvPr/>
        </p:nvGrpSpPr>
        <p:grpSpPr>
          <a:xfrm>
            <a:off x="1931719" y="448762"/>
            <a:ext cx="7869506" cy="760913"/>
            <a:chOff x="1931719" y="448762"/>
            <a:chExt cx="7256319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04DB9262-8B59-4BF6-4F54-0DD1FE040C3B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3797AF08-3677-DF1F-D63A-1E3AC418B816}"/>
                </a:ext>
              </a:extLst>
            </p:cNvPr>
            <p:cNvSpPr txBox="1"/>
            <p:nvPr/>
          </p:nvSpPr>
          <p:spPr>
            <a:xfrm>
              <a:off x="1931719" y="448762"/>
              <a:ext cx="7256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– Network Destek</a:t>
              </a:r>
            </a:p>
          </p:txBody>
        </p:sp>
      </p:grp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7F57CCF6-2D3A-6384-59ED-A94E0D3F4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3746"/>
              </p:ext>
            </p:extLst>
          </p:nvPr>
        </p:nvGraphicFramePr>
        <p:xfrm>
          <a:off x="1931719" y="1324258"/>
          <a:ext cx="9516570" cy="5295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853">
                  <a:extLst>
                    <a:ext uri="{9D8B030D-6E8A-4147-A177-3AD203B41FA5}">
                      <a16:colId xmlns:a16="http://schemas.microsoft.com/office/drawing/2014/main" val="2622978690"/>
                    </a:ext>
                  </a:extLst>
                </a:gridCol>
                <a:gridCol w="1579853">
                  <a:extLst>
                    <a:ext uri="{9D8B030D-6E8A-4147-A177-3AD203B41FA5}">
                      <a16:colId xmlns:a16="http://schemas.microsoft.com/office/drawing/2014/main" val="2550123195"/>
                    </a:ext>
                  </a:extLst>
                </a:gridCol>
                <a:gridCol w="1618291">
                  <a:extLst>
                    <a:ext uri="{9D8B030D-6E8A-4147-A177-3AD203B41FA5}">
                      <a16:colId xmlns:a16="http://schemas.microsoft.com/office/drawing/2014/main" val="4128108021"/>
                    </a:ext>
                  </a:extLst>
                </a:gridCol>
                <a:gridCol w="1579853">
                  <a:extLst>
                    <a:ext uri="{9D8B030D-6E8A-4147-A177-3AD203B41FA5}">
                      <a16:colId xmlns:a16="http://schemas.microsoft.com/office/drawing/2014/main" val="1264231440"/>
                    </a:ext>
                  </a:extLst>
                </a:gridCol>
                <a:gridCol w="1577881">
                  <a:extLst>
                    <a:ext uri="{9D8B030D-6E8A-4147-A177-3AD203B41FA5}">
                      <a16:colId xmlns:a16="http://schemas.microsoft.com/office/drawing/2014/main" val="961237764"/>
                    </a:ext>
                  </a:extLst>
                </a:gridCol>
                <a:gridCol w="1580839">
                  <a:extLst>
                    <a:ext uri="{9D8B030D-6E8A-4147-A177-3AD203B41FA5}">
                      <a16:colId xmlns:a16="http://schemas.microsoft.com/office/drawing/2014/main" val="2863632808"/>
                    </a:ext>
                  </a:extLst>
                </a:gridCol>
              </a:tblGrid>
              <a:tr h="791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 ve Standart Kurulum</a:t>
                      </a: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Yazıcı, Tarayıcı, Yazılım Kurulum ve Güncellemeler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Ağ, İnternet ve Bağlantı İşleri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Diğer İşler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Aylık Toplam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9439"/>
                  </a:ext>
                </a:extLst>
              </a:tr>
              <a:tr h="422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OCAK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1879248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ŞUBAT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9684193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MART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110324"/>
                  </a:ext>
                </a:extLst>
              </a:tr>
              <a:tr h="316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NİSAN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730180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MAYIS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7826823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HAZİRAN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020720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TEMMUZ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76388743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AĞUSTOS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9917840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EYLÜL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91916123"/>
                  </a:ext>
                </a:extLst>
              </a:tr>
              <a:tr h="341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EKİM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2057303"/>
                  </a:ext>
                </a:extLst>
              </a:tr>
              <a:tr h="316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KASIM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4941254"/>
                  </a:ext>
                </a:extLst>
              </a:tr>
              <a:tr h="316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ARALIK </a:t>
                      </a:r>
                      <a:endParaRPr lang="tr-TR" sz="1400" dirty="0">
                        <a:solidFill>
                          <a:srgbClr val="B7A67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>
                    <a:solidFill>
                      <a:srgbClr val="4A4E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2330" marR="42330" marT="0" marB="0" anchor="ctr">
                    <a:gradFill flip="none" rotWithShape="1">
                      <a:gsLst>
                        <a:gs pos="0">
                          <a:srgbClr val="393C51">
                            <a:tint val="66000"/>
                            <a:satMod val="160000"/>
                          </a:srgbClr>
                        </a:gs>
                        <a:gs pos="50000">
                          <a:srgbClr val="393C51">
                            <a:tint val="44500"/>
                            <a:satMod val="160000"/>
                          </a:srgbClr>
                        </a:gs>
                        <a:gs pos="100000">
                          <a:srgbClr val="393C51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27384590"/>
                  </a:ext>
                </a:extLst>
              </a:tr>
              <a:tr h="403962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60985" algn="l"/>
                        </a:tabLst>
                      </a:pPr>
                      <a:r>
                        <a:rPr lang="tr-TR" sz="1400" dirty="0">
                          <a:solidFill>
                            <a:srgbClr val="B7A67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YILLIK TOPLAM İŞ SAYISI: </a:t>
                      </a:r>
                      <a:r>
                        <a:rPr lang="tr-TR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 Adet</a:t>
                      </a:r>
                      <a:endParaRPr lang="tr-TR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30" marR="42330" marT="0" marB="0" anchor="ctr">
                    <a:solidFill>
                      <a:srgbClr val="4A4E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848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85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834BF-A90D-370C-D0DF-B6E9B48D5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AB837973-2F22-FF53-C99F-320790076C80}"/>
              </a:ext>
            </a:extLst>
          </p:cNvPr>
          <p:cNvGrpSpPr/>
          <p:nvPr/>
        </p:nvGrpSpPr>
        <p:grpSpPr>
          <a:xfrm>
            <a:off x="1931719" y="448762"/>
            <a:ext cx="7945706" cy="760913"/>
            <a:chOff x="1931719" y="448762"/>
            <a:chExt cx="732658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C60F45AF-E70D-F909-7025-B328C94B32A8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BC7F16CA-5CE4-C924-5206-499D9DD448F9}"/>
                </a:ext>
              </a:extLst>
            </p:cNvPr>
            <p:cNvSpPr txBox="1"/>
            <p:nvPr/>
          </p:nvSpPr>
          <p:spPr>
            <a:xfrm>
              <a:off x="1931719" y="448762"/>
              <a:ext cx="7326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– Network Destek</a:t>
              </a:r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53FA5C-4D16-548E-9EEC-E33CC478B5DD}"/>
              </a:ext>
            </a:extLst>
          </p:cNvPr>
          <p:cNvSpPr txBox="1">
            <a:spLocks/>
          </p:cNvSpPr>
          <p:nvPr/>
        </p:nvSpPr>
        <p:spPr>
          <a:xfrm>
            <a:off x="1817419" y="1095093"/>
            <a:ext cx="8917256" cy="4532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Güzel Sanatlar Fakültesi 10  bilgisayarlı laboratuvar düzenlemesi ile güncel Windows 10 sürüm optimizasyonu,</a:t>
            </a:r>
          </a:p>
          <a:p>
            <a:pPr marL="0" indent="0">
              <a:buNone/>
            </a:pPr>
            <a:endParaRPr lang="tr-T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Tıp Fakültesi 25  bilgisayarlı laboratuvarındaki cihazların işletim sistemi güncelleştirmeleri,  </a:t>
            </a:r>
          </a:p>
          <a:p>
            <a:pPr>
              <a:buFont typeface="Wingdings" panose="05000000000000000000" pitchFamily="2" charset="2"/>
              <a:buChar char="§"/>
            </a:pPr>
            <a:endParaRPr lang="tr-TR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Kimlik doğrulama (global protect</a:t>
            </a:r>
            <a:r>
              <a:rPr 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uygulaması optimizasyonu,</a:t>
            </a:r>
          </a:p>
          <a:p>
            <a:pPr marL="0" indent="0">
              <a:buNone/>
            </a:pPr>
            <a:endParaRPr lang="tr-TR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Yeni alınan cihazların muayene kapsamında </a:t>
            </a:r>
            <a:r>
              <a:rPr 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kontrolleri </a:t>
            </a:r>
            <a:r>
              <a:rPr lang="tr-TR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yapılmıştır.</a:t>
            </a:r>
          </a:p>
          <a:p>
            <a:pPr algn="just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8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13872-BC56-5E07-0169-5137091A8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291FCD6B-E3C6-99EC-A440-42F42FBE7878}"/>
              </a:ext>
            </a:extLst>
          </p:cNvPr>
          <p:cNvGrpSpPr/>
          <p:nvPr/>
        </p:nvGrpSpPr>
        <p:grpSpPr>
          <a:xfrm>
            <a:off x="1931719" y="448762"/>
            <a:ext cx="7945706" cy="760913"/>
            <a:chOff x="1931719" y="448762"/>
            <a:chExt cx="732658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65F9F09F-73EC-8CCA-9614-570070E37BA7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236AA435-80A6-9A64-8206-5C6E24E2D5FE}"/>
                </a:ext>
              </a:extLst>
            </p:cNvPr>
            <p:cNvSpPr txBox="1"/>
            <p:nvPr/>
          </p:nvSpPr>
          <p:spPr>
            <a:xfrm>
              <a:off x="1931719" y="448762"/>
              <a:ext cx="7326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Yılı Faaliyetleri – Network Destek</a:t>
              </a:r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14B16E-4708-8315-AD91-ED1A029F10A5}"/>
              </a:ext>
            </a:extLst>
          </p:cNvPr>
          <p:cNvSpPr txBox="1">
            <a:spLocks/>
          </p:cNvSpPr>
          <p:nvPr/>
        </p:nvSpPr>
        <p:spPr>
          <a:xfrm>
            <a:off x="1831134" y="1593909"/>
            <a:ext cx="9263585" cy="5271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yılında </a:t>
            </a:r>
            <a:r>
              <a:rPr lang="tr-T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tüm birimlerde </a:t>
            </a:r>
            <a:r>
              <a:rPr lang="tr-TR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bilişim cihazları envanter çalışması başlatılmıştır</a:t>
            </a:r>
            <a:r>
              <a:rPr lang="tr-T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tr-TR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Yerinde sorun tespit çalışmaları</a:t>
            </a:r>
            <a:r>
              <a:rPr lang="tr-T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yapılmış birimler;</a:t>
            </a:r>
          </a:p>
          <a:p>
            <a:pPr marL="0" indent="0" algn="just">
              <a:buNone/>
            </a:pPr>
            <a:endParaRPr lang="tr-TR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Spor Bilimleri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Ulubey Meslek Yüksek Okulu,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Fen Edebiyat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Ziraat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Eğitim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Tıp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Güzel Sanatlar Fakültesi,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Sağlık Bilimleri Fakültesi,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İlahiyat Fakültesi çalışmaları devam etmektedir.</a:t>
            </a:r>
            <a:endParaRPr lang="tr-TR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DA03E-8C06-DFCF-22F5-5653B069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8DC667E1-2927-A852-2828-72980088607A}"/>
              </a:ext>
            </a:extLst>
          </p:cNvPr>
          <p:cNvGrpSpPr/>
          <p:nvPr/>
        </p:nvGrpSpPr>
        <p:grpSpPr>
          <a:xfrm>
            <a:off x="2016371" y="180422"/>
            <a:ext cx="4464000" cy="760913"/>
            <a:chOff x="2009775" y="448762"/>
            <a:chExt cx="4116166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7E893ACD-A847-9963-46B5-598C79533ADB}"/>
                </a:ext>
              </a:extLst>
            </p:cNvPr>
            <p:cNvCxnSpPr/>
            <p:nvPr/>
          </p:nvCxnSpPr>
          <p:spPr>
            <a:xfrm>
              <a:off x="2009775" y="1209675"/>
              <a:ext cx="4116166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B0DA3196-3197-F623-E9A4-2DC610D5CB93}"/>
                </a:ext>
              </a:extLst>
            </p:cNvPr>
            <p:cNvSpPr txBox="1"/>
            <p:nvPr/>
          </p:nvSpPr>
          <p:spPr>
            <a:xfrm>
              <a:off x="2108231" y="448762"/>
              <a:ext cx="3831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İnternet Hız Grafiği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C6810D39-DB36-CCB9-917F-256CC105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64" y="1326917"/>
            <a:ext cx="9046871" cy="23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4C6E62-5D40-06F1-9CD9-7A9EECC6BD5B}"/>
              </a:ext>
            </a:extLst>
          </p:cNvPr>
          <p:cNvSpPr txBox="1"/>
          <p:nvPr/>
        </p:nvSpPr>
        <p:spPr>
          <a:xfrm>
            <a:off x="4955179" y="1385008"/>
            <a:ext cx="615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Yıllık Grafik – Haziran ve Ekim Arası düşüş görülmektedir.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23BC-8C71-3425-D3D0-CF787570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64" y="3986783"/>
            <a:ext cx="9076686" cy="264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B04407F-7748-ED81-6D09-5BE96480048E}"/>
              </a:ext>
            </a:extLst>
          </p:cNvPr>
          <p:cNvSpPr txBox="1"/>
          <p:nvPr/>
        </p:nvSpPr>
        <p:spPr>
          <a:xfrm>
            <a:off x="5901208" y="4116255"/>
            <a:ext cx="471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Aylık Grafik hafta sonu düşüşleri görülmektedir.</a:t>
            </a:r>
          </a:p>
        </p:txBody>
      </p:sp>
    </p:spTree>
    <p:extLst>
      <p:ext uri="{BB962C8B-B14F-4D97-AF65-F5344CB8AC3E}">
        <p14:creationId xmlns:p14="http://schemas.microsoft.com/office/powerpoint/2010/main" val="215214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0B91AFAF-9F77-67FF-5532-37FE24B8ADE5}"/>
              </a:ext>
            </a:extLst>
          </p:cNvPr>
          <p:cNvGrpSpPr/>
          <p:nvPr/>
        </p:nvGrpSpPr>
        <p:grpSpPr>
          <a:xfrm>
            <a:off x="1931719" y="448762"/>
            <a:ext cx="7010400" cy="760913"/>
            <a:chOff x="1931719" y="448762"/>
            <a:chExt cx="7010400" cy="760913"/>
          </a:xfrm>
        </p:grpSpPr>
        <p:cxnSp>
          <p:nvCxnSpPr>
            <p:cNvPr id="4" name="Düz Bağlayıcı 3">
              <a:extLst>
                <a:ext uri="{FF2B5EF4-FFF2-40B4-BE49-F238E27FC236}">
                  <a16:creationId xmlns:a16="http://schemas.microsoft.com/office/drawing/2014/main" id="{50DDDD10-D65C-1CB9-1CED-C8A7E103C570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9D1BFA02-764B-DBFB-33FC-F869731ADF96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Birimlerimiz</a:t>
              </a:r>
            </a:p>
          </p:txBody>
        </p:sp>
      </p:grp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11F9AD2B-ABC2-C2C6-94D2-9C30618D5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24531"/>
              </p:ext>
            </p:extLst>
          </p:nvPr>
        </p:nvGraphicFramePr>
        <p:xfrm>
          <a:off x="1931720" y="1548384"/>
          <a:ext cx="9748216" cy="5035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453">
                  <a:extLst>
                    <a:ext uri="{9D8B030D-6E8A-4147-A177-3AD203B41FA5}">
                      <a16:colId xmlns:a16="http://schemas.microsoft.com/office/drawing/2014/main" val="1367113892"/>
                    </a:ext>
                  </a:extLst>
                </a:gridCol>
                <a:gridCol w="5129763">
                  <a:extLst>
                    <a:ext uri="{9D8B030D-6E8A-4147-A177-3AD203B41FA5}">
                      <a16:colId xmlns:a16="http://schemas.microsoft.com/office/drawing/2014/main" val="427861677"/>
                    </a:ext>
                  </a:extLst>
                </a:gridCol>
              </a:tblGrid>
              <a:tr h="478279">
                <a:tc gridSpan="2"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rgbClr val="B7A67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Bilgi İşlem Daire Başkanlığı </a:t>
                      </a:r>
                    </a:p>
                  </a:txBody>
                  <a:tcPr>
                    <a:solidFill>
                      <a:srgbClr val="4A4E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410620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BİRİMLER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SORUMLU PERSONEL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0334063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YAZILIM GELİŞTİRME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Selim KANDEMİR, Çağlar TURAN, 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T.Umut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YARAN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595602"/>
                  </a:ext>
                </a:extLst>
              </a:tr>
              <a:tr h="711834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ELEKTRONİK BELGE </a:t>
                      </a:r>
                    </a:p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YÖNETİM SİSTEMİ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Zekiye YILMAZTÜRK, 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Pembegül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ARDUÇ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5893327"/>
                  </a:ext>
                </a:extLst>
              </a:tr>
              <a:tr h="711834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İDARİ İŞLER, TAHAKKUK &amp; TAŞINIR KAYIT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Zekiye YILMAZTÜRK, 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Pembegül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ARDUÇ</a:t>
                      </a:r>
                    </a:p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Neslihan KARADENİZ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2017751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 VE SİSTEM YÖNETİMİ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Fatih ARSLAN, Onur DERYA, 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N.Baki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YANIK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747149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 DESTEK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Fatih ÇOTUK, Mücahit ANGIN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2264391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Metin ERGEN, Fatih ARSLAN, Onur DERYA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7021051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BİLGİ GÜVENLİĞİ YÖNETİM SİSTEMİ, 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Metin ERGEN, 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Onur DERYA, 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N.Baki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YANIK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6199373"/>
                  </a:ext>
                </a:extLst>
              </a:tr>
              <a:tr h="447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KVKK&amp;KALİTE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Metin ERGEN, 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Çağlar TURAN, Fatih ÇOTUK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4831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225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6097B0-7CFD-DE6F-87EC-39EAB1FD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09F6C69D-D8EB-DF10-E81D-E662DABD7B89}"/>
              </a:ext>
            </a:extLst>
          </p:cNvPr>
          <p:cNvGrpSpPr/>
          <p:nvPr/>
        </p:nvGrpSpPr>
        <p:grpSpPr>
          <a:xfrm>
            <a:off x="1931718" y="448762"/>
            <a:ext cx="8641031" cy="760913"/>
            <a:chOff x="1931718" y="448762"/>
            <a:chExt cx="864103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7AF539B7-0E92-9450-F4AD-AB987D707243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7C0C79EB-7A11-2901-9176-54E62059B465}"/>
                </a:ext>
              </a:extLst>
            </p:cNvPr>
            <p:cNvSpPr txBox="1"/>
            <p:nvPr/>
          </p:nvSpPr>
          <p:spPr>
            <a:xfrm>
              <a:off x="1931718" y="448762"/>
              <a:ext cx="8641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BİDB 2023 Yılı İnternet Ağ Yapısı</a:t>
              </a:r>
            </a:p>
          </p:txBody>
        </p:sp>
      </p:grp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960E6906-8040-E5AA-212F-6E763E86F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69352"/>
              </p:ext>
            </p:extLst>
          </p:nvPr>
        </p:nvGraphicFramePr>
        <p:xfrm>
          <a:off x="2009774" y="1632038"/>
          <a:ext cx="7938897" cy="435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5026">
                  <a:extLst>
                    <a:ext uri="{9D8B030D-6E8A-4147-A177-3AD203B41FA5}">
                      <a16:colId xmlns:a16="http://schemas.microsoft.com/office/drawing/2014/main" val="1008653838"/>
                    </a:ext>
                  </a:extLst>
                </a:gridCol>
                <a:gridCol w="2023871">
                  <a:extLst>
                    <a:ext uri="{9D8B030D-6E8A-4147-A177-3AD203B41FA5}">
                      <a16:colId xmlns:a16="http://schemas.microsoft.com/office/drawing/2014/main" val="460187741"/>
                    </a:ext>
                  </a:extLst>
                </a:gridCol>
              </a:tblGrid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Birim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2050846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Switch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5263689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Aktif Port Kullanıcı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3880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730145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Pasif Port 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2288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875652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Port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6168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01023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Kişi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1524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0342854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Laboratuvar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1126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964676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 Point (Wifi Erişim Noktası)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9206768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 Yazıcı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575101"/>
                  </a:ext>
                </a:extLst>
              </a:tr>
              <a:tr h="376697"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Derslik Bilgisayar Sayısı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49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6CCE0-2F65-CE3A-E647-16C7DC275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1CB5E8AC-E7D5-B94E-F3EF-0696DCCAFCB8}"/>
              </a:ext>
            </a:extLst>
          </p:cNvPr>
          <p:cNvSpPr txBox="1">
            <a:spLocks/>
          </p:cNvSpPr>
          <p:nvPr/>
        </p:nvSpPr>
        <p:spPr>
          <a:xfrm>
            <a:off x="1931718" y="2332538"/>
            <a:ext cx="9496425" cy="407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Yönetim Kurulu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BİDB Servis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 Yönetim Sistemi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Kampüs sözleşmesi yenilemesi</a:t>
            </a:r>
            <a:endParaRPr lang="tr-T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Kablosuz Wi-Fi ağının yenilenmesi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birimlerin kenar anahtar (switch) peryodik bakımlarının yapılması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tr-TR" sz="2400" dirty="0"/>
          </a:p>
          <a:p>
            <a:pPr algn="just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499A3295-5B63-72CF-4039-13A73C9FCBCA}"/>
              </a:ext>
            </a:extLst>
          </p:cNvPr>
          <p:cNvGrpSpPr/>
          <p:nvPr/>
        </p:nvGrpSpPr>
        <p:grpSpPr>
          <a:xfrm>
            <a:off x="1931718" y="448762"/>
            <a:ext cx="8641031" cy="760913"/>
            <a:chOff x="1931718" y="448762"/>
            <a:chExt cx="864103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340611FA-6FDF-5757-E0ED-83733B7D6037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C06A6199-D524-793C-DEAB-74DB2FF9CD80}"/>
                </a:ext>
              </a:extLst>
            </p:cNvPr>
            <p:cNvSpPr txBox="1"/>
            <p:nvPr/>
          </p:nvSpPr>
          <p:spPr>
            <a:xfrm>
              <a:off x="1931718" y="448762"/>
              <a:ext cx="8641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Yılı Hedeflerimiz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655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23C7D-BC71-07C0-6920-8F8714E2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975AB6F-95ED-D9EB-51B8-B37DD9B62908}"/>
              </a:ext>
            </a:extLst>
          </p:cNvPr>
          <p:cNvSpPr txBox="1">
            <a:spLocks/>
          </p:cNvSpPr>
          <p:nvPr/>
        </p:nvSpPr>
        <p:spPr>
          <a:xfrm>
            <a:off x="1931718" y="1895475"/>
            <a:ext cx="9496425" cy="407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Yılında başvuru aşamalarının online olarak tamamladığımız 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Akademik Teşvik Ödeneği Sisteminin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aşamalarını online hale getirmek.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Çağın gerektirdiği teknolojik değişimlere ayak uydurmak ve yapmış olduğumuz yazılımlarının güvenlik seviyelerini en üst düzeye çıkarmak, Bilgi Yönetim Sistemi oluşturmak ve tüm yazılımlarımızı bu sisteme entegre etmek.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 Veri Merkezi tamamlayıcı (klima, yangın söndürme,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ortam izleme, kamera ve giriş güvenlik) sistemlerinin periyodik </a:t>
            </a:r>
            <a:r>
              <a:rPr lang="tr-TR" sz="2400">
                <a:latin typeface="Times New Roman" panose="02020603050405020304" pitchFamily="18" charset="0"/>
                <a:cs typeface="Times New Roman" panose="02020603050405020304" pitchFamily="18" charset="0"/>
              </a:rPr>
              <a:t>bakımlarının yapılması.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tr-TR" sz="2400" dirty="0"/>
          </a:p>
          <a:p>
            <a:pPr algn="just">
              <a:buFont typeface="Wingdings" panose="05000000000000000000" pitchFamily="2" charset="2"/>
              <a:buChar char="§"/>
            </a:pPr>
            <a:endParaRPr lang="tr-TR" sz="2400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21522A06-20FA-DB26-AF5A-7B3E8A7A9945}"/>
              </a:ext>
            </a:extLst>
          </p:cNvPr>
          <p:cNvGrpSpPr/>
          <p:nvPr/>
        </p:nvGrpSpPr>
        <p:grpSpPr>
          <a:xfrm>
            <a:off x="1931718" y="448762"/>
            <a:ext cx="8641031" cy="760913"/>
            <a:chOff x="1931718" y="448762"/>
            <a:chExt cx="864103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0CD929B1-616D-0BBC-957B-8804E0BFFA0B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020877B5-3F56-7C98-30E2-26E88103446F}"/>
                </a:ext>
              </a:extLst>
            </p:cNvPr>
            <p:cNvSpPr txBox="1"/>
            <p:nvPr/>
          </p:nvSpPr>
          <p:spPr>
            <a:xfrm>
              <a:off x="1931718" y="448762"/>
              <a:ext cx="8641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Yılı Hedeflerimiz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31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635A1-2D7F-4BFC-A63B-CB4ECA6FC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C88BD596-73FB-7027-9E3E-3E0A771E9027}"/>
              </a:ext>
            </a:extLst>
          </p:cNvPr>
          <p:cNvGrpSpPr/>
          <p:nvPr/>
        </p:nvGrpSpPr>
        <p:grpSpPr>
          <a:xfrm>
            <a:off x="1931718" y="448762"/>
            <a:ext cx="8641031" cy="760913"/>
            <a:chOff x="1931718" y="448762"/>
            <a:chExt cx="8641031" cy="760913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01CBAAE8-1BDD-6563-C4CD-437F743BA517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2FDEB434-66A8-9D7F-B645-AC42F6693904}"/>
                </a:ext>
              </a:extLst>
            </p:cNvPr>
            <p:cNvSpPr txBox="1"/>
            <p:nvPr/>
          </p:nvSpPr>
          <p:spPr>
            <a:xfrm>
              <a:off x="1931718" y="448762"/>
              <a:ext cx="8641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 err="1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</a:t>
              </a:r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-Fi Ağ Altyapısı İhtiyaç Listesi</a:t>
              </a:r>
            </a:p>
          </p:txBody>
        </p:sp>
      </p:grp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A4A32AFD-6426-D655-BC73-D38388B6D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076252"/>
              </p:ext>
            </p:extLst>
          </p:nvPr>
        </p:nvGraphicFramePr>
        <p:xfrm>
          <a:off x="1989871" y="1296629"/>
          <a:ext cx="4196855" cy="5126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687">
                  <a:extLst>
                    <a:ext uri="{9D8B030D-6E8A-4147-A177-3AD203B41FA5}">
                      <a16:colId xmlns:a16="http://schemas.microsoft.com/office/drawing/2014/main" val="1008653838"/>
                    </a:ext>
                  </a:extLst>
                </a:gridCol>
                <a:gridCol w="648343">
                  <a:extLst>
                    <a:ext uri="{9D8B030D-6E8A-4147-A177-3AD203B41FA5}">
                      <a16:colId xmlns:a16="http://schemas.microsoft.com/office/drawing/2014/main" val="13051205"/>
                    </a:ext>
                  </a:extLst>
                </a:gridCol>
                <a:gridCol w="894825">
                  <a:extLst>
                    <a:ext uri="{9D8B030D-6E8A-4147-A177-3AD203B41FA5}">
                      <a16:colId xmlns:a16="http://schemas.microsoft.com/office/drawing/2014/main" val="460187741"/>
                    </a:ext>
                  </a:extLst>
                </a:gridCol>
              </a:tblGrid>
              <a:tr h="34841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BİRİM ADI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205084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İDARİ HİZ.BİNASI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5263689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730145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FEN- EDEBİYAT FAK.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875652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İLAHİYAT FAK.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01023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EĞİTİM FAK.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034285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MERKEZİ KANTİN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96467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MERKEZİ ARAŞTIRMA LAB.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9206768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MORFOLOJİ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575101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ESKİ REKTÖRLÜK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7017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ZİRAAT FAKÜLTESİ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460813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MÜZİK VE SAHNE SANATLARI FAKÜLTESİ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6619085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YENİ REKTÖRLÜK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3346705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YENİ DİŞ HEKİMLİĞİ FAK.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7055961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MERKEZ KÜTÜPHANE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265571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GİRİŞ GÜVENLİK KAPISI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8806205"/>
                  </a:ext>
                </a:extLst>
              </a:tr>
            </a:tbl>
          </a:graphicData>
        </a:graphic>
      </p:graphicFrame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0FA2136F-235B-D6F4-7668-727D80651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817511"/>
              </p:ext>
            </p:extLst>
          </p:nvPr>
        </p:nvGraphicFramePr>
        <p:xfrm>
          <a:off x="6632448" y="1296629"/>
          <a:ext cx="4297679" cy="3852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687">
                  <a:extLst>
                    <a:ext uri="{9D8B030D-6E8A-4147-A177-3AD203B41FA5}">
                      <a16:colId xmlns:a16="http://schemas.microsoft.com/office/drawing/2014/main" val="1008653838"/>
                    </a:ext>
                  </a:extLst>
                </a:gridCol>
                <a:gridCol w="763744">
                  <a:extLst>
                    <a:ext uri="{9D8B030D-6E8A-4147-A177-3AD203B41FA5}">
                      <a16:colId xmlns:a16="http://schemas.microsoft.com/office/drawing/2014/main" val="13051205"/>
                    </a:ext>
                  </a:extLst>
                </a:gridCol>
                <a:gridCol w="880248">
                  <a:extLst>
                    <a:ext uri="{9D8B030D-6E8A-4147-A177-3AD203B41FA5}">
                      <a16:colId xmlns:a16="http://schemas.microsoft.com/office/drawing/2014/main" val="460187741"/>
                    </a:ext>
                  </a:extLst>
                </a:gridCol>
              </a:tblGrid>
              <a:tr h="34841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BİRİM ADI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205084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TEKNİK BİL. MYO.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5263689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SOSYAL BİL.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730145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MESUDİYE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875652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ULUBEY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01023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AKKUŞ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034285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İKİZCE MYO.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96467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ÜNYE İKT. VE İDARİ. BİL. FAK.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9206768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ÜNYE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575101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FATSA MYO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7017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FATSA DENİZ Bİ. FAK.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460813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Genel Toplam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334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5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A7D82-A28B-47D5-E152-1E0922F0A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229D8A18-29DC-F569-E3F1-9B8D9C17F5CF}"/>
              </a:ext>
            </a:extLst>
          </p:cNvPr>
          <p:cNvGrpSpPr/>
          <p:nvPr/>
        </p:nvGrpSpPr>
        <p:grpSpPr>
          <a:xfrm>
            <a:off x="1919526" y="322347"/>
            <a:ext cx="8641031" cy="646331"/>
            <a:chOff x="1931718" y="424378"/>
            <a:chExt cx="8641031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ED699E73-7A39-8DB9-9A34-E0AA1135EECC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75" y="1051179"/>
              <a:ext cx="8365617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903C8B6E-7005-1983-9E23-01A73AB84393}"/>
                </a:ext>
              </a:extLst>
            </p:cNvPr>
            <p:cNvSpPr txBox="1"/>
            <p:nvPr/>
          </p:nvSpPr>
          <p:spPr>
            <a:xfrm>
              <a:off x="1931718" y="424378"/>
              <a:ext cx="8641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 err="1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</a:t>
              </a:r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-Fi Ağ Altyapısı Yaklaşık Maliyet Tablosu</a:t>
              </a:r>
            </a:p>
          </p:txBody>
        </p:sp>
      </p:grp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3FE18ADE-0AFB-535F-DEE6-50D9DC0FA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144513"/>
              </p:ext>
            </p:extLst>
          </p:nvPr>
        </p:nvGraphicFramePr>
        <p:xfrm>
          <a:off x="1485519" y="1284962"/>
          <a:ext cx="9730741" cy="3215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094">
                  <a:extLst>
                    <a:ext uri="{9D8B030D-6E8A-4147-A177-3AD203B41FA5}">
                      <a16:colId xmlns:a16="http://schemas.microsoft.com/office/drawing/2014/main" val="1008653838"/>
                    </a:ext>
                  </a:extLst>
                </a:gridCol>
                <a:gridCol w="2992624">
                  <a:extLst>
                    <a:ext uri="{9D8B030D-6E8A-4147-A177-3AD203B41FA5}">
                      <a16:colId xmlns:a16="http://schemas.microsoft.com/office/drawing/2014/main" val="13051205"/>
                    </a:ext>
                  </a:extLst>
                </a:gridCol>
                <a:gridCol w="3353804">
                  <a:extLst>
                    <a:ext uri="{9D8B030D-6E8A-4147-A177-3AD203B41FA5}">
                      <a16:colId xmlns:a16="http://schemas.microsoft.com/office/drawing/2014/main" val="460187741"/>
                    </a:ext>
                  </a:extLst>
                </a:gridCol>
                <a:gridCol w="2436219">
                  <a:extLst>
                    <a:ext uri="{9D8B030D-6E8A-4147-A177-3AD203B41FA5}">
                      <a16:colId xmlns:a16="http://schemas.microsoft.com/office/drawing/2014/main" val="4227770828"/>
                    </a:ext>
                  </a:extLst>
                </a:gridCol>
              </a:tblGrid>
              <a:tr h="34841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Ürün Adı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Tipi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Yaklaşık Maliyet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205084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Cisco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İÇ ORTAM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21.884,17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5263689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Cisco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DIŞ ORTAM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37.009,99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730145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Cisco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Erişim Noktası Yönetim Cihazı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2000 AP YÖNETİM CONTROLER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400.808,49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875652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Huawei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ACCESS POINT - İÇ ORTAM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29.091,36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01023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Huawei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DIŞ ORTAM ACCESS POINT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51.236,36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0342854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Huawei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Ağ Kontrol Cihazı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256 AP YÖNETİM CONTROLER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31.759,13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964676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Aruba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ACCESS POINT - İÇ ORTAM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26.145,14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9206768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Aruba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DIŞ ORTAM ACCESS POINT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48.273,90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575101"/>
                  </a:ext>
                </a:extLst>
              </a:tr>
              <a:tr h="3185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Aruba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Ağ Kontrol Cihazı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 256 AP YÖNETİM CONTROLER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328.262,48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7017"/>
                  </a:ext>
                </a:extLst>
              </a:tr>
            </a:tbl>
          </a:graphicData>
        </a:graphic>
      </p:graphicFrame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19E0506-13C2-D754-546A-83A73A016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50325"/>
              </p:ext>
            </p:extLst>
          </p:nvPr>
        </p:nvGraphicFramePr>
        <p:xfrm>
          <a:off x="1485519" y="5019174"/>
          <a:ext cx="9730740" cy="1740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780">
                  <a:extLst>
                    <a:ext uri="{9D8B030D-6E8A-4147-A177-3AD203B41FA5}">
                      <a16:colId xmlns:a16="http://schemas.microsoft.com/office/drawing/2014/main" val="1008653838"/>
                    </a:ext>
                  </a:extLst>
                </a:gridCol>
                <a:gridCol w="2948968">
                  <a:extLst>
                    <a:ext uri="{9D8B030D-6E8A-4147-A177-3AD203B41FA5}">
                      <a16:colId xmlns:a16="http://schemas.microsoft.com/office/drawing/2014/main" val="13051205"/>
                    </a:ext>
                  </a:extLst>
                </a:gridCol>
                <a:gridCol w="1590586">
                  <a:extLst>
                    <a:ext uri="{9D8B030D-6E8A-4147-A177-3AD203B41FA5}">
                      <a16:colId xmlns:a16="http://schemas.microsoft.com/office/drawing/2014/main" val="4227770828"/>
                    </a:ext>
                  </a:extLst>
                </a:gridCol>
                <a:gridCol w="1550821">
                  <a:extLst>
                    <a:ext uri="{9D8B030D-6E8A-4147-A177-3AD203B41FA5}">
                      <a16:colId xmlns:a16="http://schemas.microsoft.com/office/drawing/2014/main" val="3427970603"/>
                    </a:ext>
                  </a:extLst>
                </a:gridCol>
                <a:gridCol w="1590585">
                  <a:extLst>
                    <a:ext uri="{9D8B030D-6E8A-4147-A177-3AD203B41FA5}">
                      <a16:colId xmlns:a16="http://schemas.microsoft.com/office/drawing/2014/main" val="2583137225"/>
                    </a:ext>
                  </a:extLst>
                </a:gridCol>
              </a:tblGrid>
              <a:tr h="34841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Ürün Türü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Ortalama Maliyet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İhtiyaç Sayısı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Maliyet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2050846"/>
                  </a:ext>
                </a:extLst>
              </a:tr>
              <a:tr h="31856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Cisco/Huawei/Aruba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İç Ortam 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7.930.000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5263689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Dış Ortam Erişim Noktası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1.215.000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4730145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Yönetim Cihazı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254.000</a:t>
                      </a:r>
                    </a:p>
                    <a:p>
                      <a:pPr algn="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875652"/>
                  </a:ext>
                </a:extLst>
              </a:tr>
              <a:tr h="318566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tr-TR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Genel Toplam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9.399.000 </a:t>
                      </a:r>
                      <a:r>
                        <a:rPr lang="tr-TR" sz="16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Tl</a:t>
                      </a:r>
                      <a:endParaRPr lang="tr-TR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7A67D">
                            <a:tint val="66000"/>
                            <a:satMod val="160000"/>
                          </a:srgbClr>
                        </a:gs>
                        <a:gs pos="50000">
                          <a:srgbClr val="B7A67D">
                            <a:tint val="44500"/>
                            <a:satMod val="160000"/>
                          </a:srgbClr>
                        </a:gs>
                        <a:gs pos="100000">
                          <a:srgbClr val="B7A67D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8790483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8D47D395-EEA1-DEB9-106A-3B9E81D48F2B}"/>
              </a:ext>
            </a:extLst>
          </p:cNvPr>
          <p:cNvSpPr txBox="1"/>
          <p:nvPr/>
        </p:nvSpPr>
        <p:spPr>
          <a:xfrm>
            <a:off x="1522476" y="4500469"/>
            <a:ext cx="828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Cisco ve Huawei ürünlerinde 500 AP yönetecek  sanal kontrol yazılımı ücretsiz olarak tedarik edilebilmektedir</a:t>
            </a:r>
            <a:r>
              <a:rPr lang="tr-T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8092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1"/>
          <p:cNvSpPr txBox="1">
            <a:spLocks/>
          </p:cNvSpPr>
          <p:nvPr/>
        </p:nvSpPr>
        <p:spPr>
          <a:xfrm>
            <a:off x="1097949" y="2274530"/>
            <a:ext cx="10203365" cy="2308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TEŞEKKÜRLER</a:t>
            </a:r>
            <a:br>
              <a:rPr lang="tr-TR" sz="1600" b="1" u="sng" dirty="0">
                <a:solidFill>
                  <a:sysClr val="windowText" lastClr="000000"/>
                </a:solidFill>
                <a:latin typeface="+mn-lt"/>
              </a:rPr>
            </a:br>
            <a:endParaRPr lang="tr-TR" sz="1600" b="1" u="sng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0864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8222C-97E1-FEFE-E093-47A48869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3EB19BA1-7388-38AE-0CE2-A1845B7677CE}"/>
              </a:ext>
            </a:extLst>
          </p:cNvPr>
          <p:cNvGrpSpPr/>
          <p:nvPr/>
        </p:nvGrpSpPr>
        <p:grpSpPr>
          <a:xfrm>
            <a:off x="2224327" y="257381"/>
            <a:ext cx="7010400" cy="760913"/>
            <a:chOff x="1931719" y="448762"/>
            <a:chExt cx="7010400" cy="760913"/>
          </a:xfrm>
        </p:grpSpPr>
        <p:cxnSp>
          <p:nvCxnSpPr>
            <p:cNvPr id="4" name="Düz Bağlayıcı 3">
              <a:extLst>
                <a:ext uri="{FF2B5EF4-FFF2-40B4-BE49-F238E27FC236}">
                  <a16:creationId xmlns:a16="http://schemas.microsoft.com/office/drawing/2014/main" id="{595A8B4E-8DEB-4BAA-8FCC-008068AC17A1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35D707A0-53AB-DE9B-D25B-511BF597AB4D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Hizmetlerimiz</a:t>
              </a:r>
            </a:p>
          </p:txBody>
        </p: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7CDA5412-3030-3C15-8591-452FD30FA5B1}"/>
              </a:ext>
            </a:extLst>
          </p:cNvPr>
          <p:cNvSpPr txBox="1"/>
          <p:nvPr/>
        </p:nvSpPr>
        <p:spPr>
          <a:xfrm>
            <a:off x="1829752" y="2204266"/>
            <a:ext cx="49855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Sunucu barındırma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Kablolu &amp; kablosuz internet ağı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Yazılım geliştirme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Veri depolama </a:t>
            </a:r>
            <a:r>
              <a:rPr lang="tr-TR" sz="2400"/>
              <a:t>ve yedekleme 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İşletim sistemi lisansları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Web sayfası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Elektronik posta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Sistem ve mail güvenliği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8622279-EB57-79A4-77AD-E25FCE753BF3}"/>
              </a:ext>
            </a:extLst>
          </p:cNvPr>
          <p:cNvSpPr txBox="1"/>
          <p:nvPr/>
        </p:nvSpPr>
        <p:spPr>
          <a:xfrm>
            <a:off x="6689216" y="2204267"/>
            <a:ext cx="4649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Network  destek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Bilgi ve iletişim güvenliği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Bilişim ofis hizmetleri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EBYS destek hizmetleri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Birim KVKK hizmetleri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Birim kalite hizmetleri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Sistem ve mail güvenliği  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AF73D10-7200-82A1-55BC-AF46927ECBBB}"/>
              </a:ext>
            </a:extLst>
          </p:cNvPr>
          <p:cNvSpPr txBox="1"/>
          <p:nvPr/>
        </p:nvSpPr>
        <p:spPr>
          <a:xfrm>
            <a:off x="2036064" y="1244272"/>
            <a:ext cx="955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Başkanlığımız iç ve dış paydaşlarına yönelik vermiş olduğu başlıca hizmetler</a:t>
            </a:r>
          </a:p>
        </p:txBody>
      </p:sp>
    </p:spTree>
    <p:extLst>
      <p:ext uri="{BB962C8B-B14F-4D97-AF65-F5344CB8AC3E}">
        <p14:creationId xmlns:p14="http://schemas.microsoft.com/office/powerpoint/2010/main" val="138479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B2925-1097-A24A-B6C2-7D9526F6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F9B150CC-ABB2-A4EE-642E-E5C76ABF9124}"/>
              </a:ext>
            </a:extLst>
          </p:cNvPr>
          <p:cNvGrpSpPr/>
          <p:nvPr/>
        </p:nvGrpSpPr>
        <p:grpSpPr>
          <a:xfrm>
            <a:off x="1931719" y="448762"/>
            <a:ext cx="7010400" cy="760913"/>
            <a:chOff x="1931719" y="448762"/>
            <a:chExt cx="7010400" cy="760913"/>
          </a:xfrm>
        </p:grpSpPr>
        <p:cxnSp>
          <p:nvCxnSpPr>
            <p:cNvPr id="4" name="Düz Bağlayıcı 3">
              <a:extLst>
                <a:ext uri="{FF2B5EF4-FFF2-40B4-BE49-F238E27FC236}">
                  <a16:creationId xmlns:a16="http://schemas.microsoft.com/office/drawing/2014/main" id="{A94E3C45-33DC-A32C-E86B-5947D88124ED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078A32CE-DD74-7D1B-0C77-DEF1C28D9278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Hizmetlerimiz</a:t>
              </a:r>
            </a:p>
          </p:txBody>
        </p: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15913A69-A299-4DE4-F7EF-F507730D9EAA}"/>
              </a:ext>
            </a:extLst>
          </p:cNvPr>
          <p:cNvSpPr txBox="1"/>
          <p:nvPr/>
        </p:nvSpPr>
        <p:spPr>
          <a:xfrm>
            <a:off x="1536192" y="1209675"/>
            <a:ext cx="960729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solidFill>
                  <a:srgbClr val="FF0000"/>
                </a:solidFill>
              </a:rPr>
              <a:t>Başkanlığımız iç ve dış paydaşlarına yönelik vermiş olduğu başlıca hizmetler</a:t>
            </a:r>
          </a:p>
          <a:p>
            <a:pPr algn="just"/>
            <a:endParaRPr lang="tr-T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Sunucu Barındırma: </a:t>
            </a:r>
            <a:r>
              <a:rPr lang="tr-TR" sz="2000" dirty="0"/>
              <a:t>Veri merkezinde sanal sunucular oluşturulur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Kablolu &amp; Kablosuz İnternet Ağı: </a:t>
            </a:r>
            <a:r>
              <a:rPr lang="tr-TR" sz="2000" dirty="0"/>
              <a:t>Servis talep portalı üzerinden yapılan talep en hızlı şekilde gereği yapılır.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Yazılım Geliştirme: </a:t>
            </a:r>
            <a:r>
              <a:rPr lang="tr-TR" sz="2000" dirty="0"/>
              <a:t>İhtiyaç olan yazılımlar için talep formu üst makama iletilir uygun görülenler bir program dahilinde gereği yapılır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İşletim Sistemi Lisansları: </a:t>
            </a:r>
            <a:r>
              <a:rPr lang="tr-TR" sz="2000" dirty="0"/>
              <a:t>Microsoft eğitim çözümleri sözleşmesi yapılarak tüm iç paydaşların kullanımına sunulur.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Web Sayfası: </a:t>
            </a:r>
            <a:r>
              <a:rPr lang="tr-TR" sz="2000" dirty="0"/>
              <a:t>İhtiyaç duyulan sayfalar için talep formu üst makama iletilir makam tarafından uygun görülen talebin gereği yapılır.</a:t>
            </a:r>
            <a:r>
              <a:rPr lang="tr-TR" sz="2000" b="1" dirty="0">
                <a:solidFill>
                  <a:srgbClr val="FF0000"/>
                </a:solidFill>
              </a:rPr>
              <a:t>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Elektronik Posta: </a:t>
            </a:r>
            <a:r>
              <a:rPr lang="tr-TR" sz="2000" dirty="0"/>
              <a:t>Portal üzerinden online veya form ile başvurulur. Misafir kullanıcıların talep formları ile başvurusunun gereği yapılır.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Birim Kalite Hizmetleri: </a:t>
            </a:r>
            <a:r>
              <a:rPr lang="tr-TR" sz="2000" dirty="0"/>
              <a:t>Birimlerin sunucu sistemlerine bağlantı talepleri form yönetim sistemi ile yapılır. Yapılan işler raporlanıp idareye sunulması sağlanır. Sistem odalarına giriş çıkış kontrolu yazılı ve formlar ile yürütülür.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000" dirty="0"/>
          </a:p>
          <a:p>
            <a:pPr algn="just"/>
            <a:endParaRPr lang="tr-TR" sz="2000" dirty="0"/>
          </a:p>
          <a:p>
            <a:pPr algn="just"/>
            <a:endParaRPr lang="tr-TR" sz="2000" dirty="0"/>
          </a:p>
          <a:p>
            <a:pPr algn="just"/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76282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585E6-B5B5-759D-9068-A70C4079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78DA5284-7938-4FBC-8181-945CD0E36235}"/>
              </a:ext>
            </a:extLst>
          </p:cNvPr>
          <p:cNvGrpSpPr/>
          <p:nvPr/>
        </p:nvGrpSpPr>
        <p:grpSpPr>
          <a:xfrm>
            <a:off x="1931719" y="448762"/>
            <a:ext cx="7010400" cy="760913"/>
            <a:chOff x="1931719" y="448762"/>
            <a:chExt cx="7010400" cy="760913"/>
          </a:xfrm>
        </p:grpSpPr>
        <p:cxnSp>
          <p:nvCxnSpPr>
            <p:cNvPr id="4" name="Düz Bağlayıcı 3">
              <a:extLst>
                <a:ext uri="{FF2B5EF4-FFF2-40B4-BE49-F238E27FC236}">
                  <a16:creationId xmlns:a16="http://schemas.microsoft.com/office/drawing/2014/main" id="{536675AF-39B3-6A44-09D2-14D9F8D66BE4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9C189047-862F-0EC6-6B43-C2D4EDCA5857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Hizmetlerimiz</a:t>
              </a:r>
            </a:p>
          </p:txBody>
        </p: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55AF413C-4A90-31AC-C3BC-6330F53DAD6A}"/>
              </a:ext>
            </a:extLst>
          </p:cNvPr>
          <p:cNvSpPr txBox="1"/>
          <p:nvPr/>
        </p:nvSpPr>
        <p:spPr>
          <a:xfrm>
            <a:off x="1584960" y="1209675"/>
            <a:ext cx="102290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solidFill>
                  <a:srgbClr val="FF0000"/>
                </a:solidFill>
              </a:rPr>
              <a:t>Başkanlığımız iç ve dış paydaşlarına yönelik vermiş olduğu başlıca hizmetler</a:t>
            </a:r>
          </a:p>
          <a:p>
            <a:pPr algn="just"/>
            <a:endParaRPr lang="tr-T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Sistem Ve Mail Güvenliği: </a:t>
            </a:r>
            <a:r>
              <a:rPr lang="tr-TR" sz="2000" b="1" dirty="0"/>
              <a:t>L</a:t>
            </a:r>
            <a:r>
              <a:rPr lang="tr-TR" sz="2000" dirty="0"/>
              <a:t>isanslı güvenlik duvarı (firewall) ve mail </a:t>
            </a:r>
            <a:r>
              <a:rPr lang="tr-TR" sz="2000" dirty="0" err="1"/>
              <a:t>gateway</a:t>
            </a:r>
            <a:r>
              <a:rPr lang="tr-TR" sz="2000" dirty="0"/>
              <a:t> (antispam) yazılımları 7/24 esasına göre çalışır ve işlem yapar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Veri Depolama: </a:t>
            </a:r>
            <a:r>
              <a:rPr lang="tr-TR" sz="2000" dirty="0"/>
              <a:t>Otomasyon ve sunucu sistem verileri ana veri depolama sistemine anlı olarak kaydedilir, gün sonunda veri kaydı (</a:t>
            </a:r>
            <a:r>
              <a:rPr lang="tr-TR" sz="2000" dirty="0" err="1"/>
              <a:t>backup</a:t>
            </a:r>
            <a:r>
              <a:rPr lang="tr-TR" sz="2000" dirty="0"/>
              <a:t>) alınarak yedekleme merkezinde de kaydı oluşturulur.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Network  Destek: </a:t>
            </a:r>
            <a:r>
              <a:rPr lang="tr-TR" sz="2000" dirty="0"/>
              <a:t>BİDB Servis portalı kimlik doğrulama ortamı üzerinden yapılır. İşlem talep sırasına alınır gereği yapılır.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Bilgi Ve İletişim Güvenliği: </a:t>
            </a:r>
            <a:r>
              <a:rPr lang="tr-TR" sz="2000" dirty="0"/>
              <a:t>SOME ekibi 7/24 görev sorumluluğu ile çalışır. Paydaşlarımızı Web, MSM ve  e-posta yoluyla bilinçlendirme ve uyarı görevi yürütür.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Bilişim Ofis Hizmetleri:</a:t>
            </a:r>
            <a:r>
              <a:rPr lang="tr-TR" sz="2000" dirty="0"/>
              <a:t> Paydaşlarımıza teknik Şartname, bakım sözleşmeleri ve bilişim konularında bilgi destek hizmetleri verilir.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EBYS Destek Hizmetleri: </a:t>
            </a:r>
            <a:r>
              <a:rPr lang="tr-TR" sz="2000" dirty="0"/>
              <a:t>BİDB üzerinden veya anlı gelen talepler en kısa sürede gereği yapılır.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FF0000"/>
                </a:solidFill>
              </a:rPr>
              <a:t>Birim KVKK Hizmetleri: </a:t>
            </a:r>
            <a:r>
              <a:rPr lang="tr-TR" sz="2000" dirty="0"/>
              <a:t>Kişisel verilerin açık kimlikleri maskelenir. Açıklanması gerekli bilgileri kimlik doğrulama ortamları ile ilgili kişiye iletilir. </a:t>
            </a:r>
          </a:p>
          <a:p>
            <a:pPr algn="just"/>
            <a:endParaRPr lang="tr-TR" dirty="0"/>
          </a:p>
          <a:p>
            <a:pPr algn="just"/>
            <a:endParaRPr lang="tr-TR" dirty="0"/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878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DA69CE-70E7-9FA1-FFB2-58FACC41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9565E7D2-A13D-12A4-94D2-2494666C2029}"/>
              </a:ext>
            </a:extLst>
          </p:cNvPr>
          <p:cNvGrpSpPr/>
          <p:nvPr/>
        </p:nvGrpSpPr>
        <p:grpSpPr>
          <a:xfrm>
            <a:off x="1931719" y="448762"/>
            <a:ext cx="7010400" cy="760913"/>
            <a:chOff x="1931719" y="448762"/>
            <a:chExt cx="7010400" cy="760913"/>
          </a:xfrm>
        </p:grpSpPr>
        <p:cxnSp>
          <p:nvCxnSpPr>
            <p:cNvPr id="4" name="Düz Bağlayıcı 3">
              <a:extLst>
                <a:ext uri="{FF2B5EF4-FFF2-40B4-BE49-F238E27FC236}">
                  <a16:creationId xmlns:a16="http://schemas.microsoft.com/office/drawing/2014/main" id="{ABECDFEF-A7E8-52B3-EC06-A88617ACB225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ED764A66-A781-16AD-DFC0-1A69BDAA43E3}"/>
                </a:ext>
              </a:extLst>
            </p:cNvPr>
            <p:cNvSpPr txBox="1"/>
            <p:nvPr/>
          </p:nvSpPr>
          <p:spPr>
            <a:xfrm>
              <a:off x="1931719" y="448762"/>
              <a:ext cx="701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Uzak Masaüstü İş Akışı</a:t>
              </a:r>
            </a:p>
          </p:txBody>
        </p:sp>
      </p:grpSp>
      <p:sp>
        <p:nvSpPr>
          <p:cNvPr id="9" name="Ok: Sağ 8">
            <a:extLst>
              <a:ext uri="{FF2B5EF4-FFF2-40B4-BE49-F238E27FC236}">
                <a16:creationId xmlns:a16="http://schemas.microsoft.com/office/drawing/2014/main" id="{F13CA5C5-CE28-8EF4-2D77-90818D4AC504}"/>
              </a:ext>
            </a:extLst>
          </p:cNvPr>
          <p:cNvSpPr/>
          <p:nvPr/>
        </p:nvSpPr>
        <p:spPr>
          <a:xfrm>
            <a:off x="3045448" y="2227877"/>
            <a:ext cx="1022009" cy="41260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</a:p>
        </p:txBody>
      </p:sp>
      <p:pic>
        <p:nvPicPr>
          <p:cNvPr id="13" name="Resim 1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79E1385-BE46-01EE-AA96-507B1B3A7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02" y="1756395"/>
            <a:ext cx="495614" cy="495614"/>
          </a:xfrm>
          <a:prstGeom prst="rect">
            <a:avLst/>
          </a:prstGeom>
        </p:spPr>
      </p:pic>
      <p:grpSp>
        <p:nvGrpSpPr>
          <p:cNvPr id="22" name="Grup 21">
            <a:extLst>
              <a:ext uri="{FF2B5EF4-FFF2-40B4-BE49-F238E27FC236}">
                <a16:creationId xmlns:a16="http://schemas.microsoft.com/office/drawing/2014/main" id="{BE762278-60D8-00BF-68ED-674AD4167B2A}"/>
              </a:ext>
            </a:extLst>
          </p:cNvPr>
          <p:cNvGrpSpPr/>
          <p:nvPr/>
        </p:nvGrpSpPr>
        <p:grpSpPr>
          <a:xfrm>
            <a:off x="1738999" y="1815146"/>
            <a:ext cx="1306449" cy="1144897"/>
            <a:chOff x="2026301" y="1918862"/>
            <a:chExt cx="1306449" cy="1144897"/>
          </a:xfrm>
        </p:grpSpPr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BE2343F-4A87-D2ED-6574-C1D3F43D6BD6}"/>
                </a:ext>
              </a:extLst>
            </p:cNvPr>
            <p:cNvSpPr txBox="1"/>
            <p:nvPr/>
          </p:nvSpPr>
          <p:spPr>
            <a:xfrm>
              <a:off x="2026301" y="2694427"/>
              <a:ext cx="1306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Talep Eden</a:t>
              </a:r>
            </a:p>
          </p:txBody>
        </p:sp>
        <p:pic>
          <p:nvPicPr>
            <p:cNvPr id="16" name="Resim 15" descr="siyah, karanlık içeren bir resim&#10;&#10;Açıklama otomatik olarak oluşturuldu">
              <a:extLst>
                <a:ext uri="{FF2B5EF4-FFF2-40B4-BE49-F238E27FC236}">
                  <a16:creationId xmlns:a16="http://schemas.microsoft.com/office/drawing/2014/main" id="{524EBFE0-3568-8512-2153-1025DAB0B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403" y="1918862"/>
              <a:ext cx="749190" cy="749190"/>
            </a:xfrm>
            <a:prstGeom prst="rect">
              <a:avLst/>
            </a:prstGeom>
          </p:spPr>
        </p:pic>
      </p:grpSp>
      <p:grpSp>
        <p:nvGrpSpPr>
          <p:cNvPr id="23" name="Grup 22">
            <a:extLst>
              <a:ext uri="{FF2B5EF4-FFF2-40B4-BE49-F238E27FC236}">
                <a16:creationId xmlns:a16="http://schemas.microsoft.com/office/drawing/2014/main" id="{22549F8D-05A8-930A-077A-A8C730F3B466}"/>
              </a:ext>
            </a:extLst>
          </p:cNvPr>
          <p:cNvGrpSpPr/>
          <p:nvPr/>
        </p:nvGrpSpPr>
        <p:grpSpPr>
          <a:xfrm>
            <a:off x="4411407" y="1834427"/>
            <a:ext cx="1306449" cy="1282612"/>
            <a:chOff x="4394762" y="1821180"/>
            <a:chExt cx="1306449" cy="1282612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669AB7FA-560B-584E-9C2E-3C87C80A8133}"/>
                </a:ext>
              </a:extLst>
            </p:cNvPr>
            <p:cNvSpPr txBox="1"/>
            <p:nvPr/>
          </p:nvSpPr>
          <p:spPr>
            <a:xfrm>
              <a:off x="4394762" y="2734460"/>
              <a:ext cx="1306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İlgili Birim</a:t>
              </a:r>
            </a:p>
          </p:txBody>
        </p:sp>
        <p:pic>
          <p:nvPicPr>
            <p:cNvPr id="18" name="Resim 17" descr="siyah, karanlık içeren bir resim&#10;&#10;Açıklama otomatik olarak oluşturuldu">
              <a:extLst>
                <a:ext uri="{FF2B5EF4-FFF2-40B4-BE49-F238E27FC236}">
                  <a16:creationId xmlns:a16="http://schemas.microsoft.com/office/drawing/2014/main" id="{BF7E4F02-8BDC-DEEE-8644-E586410F3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584" y="1821180"/>
              <a:ext cx="913280" cy="913280"/>
            </a:xfrm>
            <a:prstGeom prst="rect">
              <a:avLst/>
            </a:prstGeom>
          </p:spPr>
        </p:pic>
      </p:grpSp>
      <p:pic>
        <p:nvPicPr>
          <p:cNvPr id="20" name="Resim 19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6CE903BC-3BCA-16B0-AB79-D4DFED4D1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88" y="1785744"/>
            <a:ext cx="843991" cy="843991"/>
          </a:xfrm>
          <a:prstGeom prst="rect">
            <a:avLst/>
          </a:prstGeom>
        </p:spPr>
      </p:pic>
      <p:sp>
        <p:nvSpPr>
          <p:cNvPr id="25" name="Ok: Sağ 24">
            <a:extLst>
              <a:ext uri="{FF2B5EF4-FFF2-40B4-BE49-F238E27FC236}">
                <a16:creationId xmlns:a16="http://schemas.microsoft.com/office/drawing/2014/main" id="{A0723EEA-8DD8-23DB-4256-683B51635FB8}"/>
              </a:ext>
            </a:extLst>
          </p:cNvPr>
          <p:cNvSpPr/>
          <p:nvPr/>
        </p:nvSpPr>
        <p:spPr>
          <a:xfrm>
            <a:off x="5692694" y="2181291"/>
            <a:ext cx="1022009" cy="41260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Üstyazı</a:t>
            </a:r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A0E5E7C1-0CD1-A7AF-D4DB-9386DA36B793}"/>
              </a:ext>
            </a:extLst>
          </p:cNvPr>
          <p:cNvSpPr txBox="1"/>
          <p:nvPr/>
        </p:nvSpPr>
        <p:spPr>
          <a:xfrm>
            <a:off x="6714703" y="2678790"/>
            <a:ext cx="156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Üst Yönetim</a:t>
            </a:r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6A9CD8BA-AE18-E02E-7444-95864C62A36E}"/>
              </a:ext>
            </a:extLst>
          </p:cNvPr>
          <p:cNvGrpSpPr/>
          <p:nvPr/>
        </p:nvGrpSpPr>
        <p:grpSpPr>
          <a:xfrm>
            <a:off x="9121991" y="1756395"/>
            <a:ext cx="1423229" cy="1224845"/>
            <a:chOff x="4587584" y="1821180"/>
            <a:chExt cx="1423229" cy="1202237"/>
          </a:xfrm>
        </p:grpSpPr>
        <p:sp>
          <p:nvSpPr>
            <p:cNvPr id="28" name="Metin kutusu 27">
              <a:extLst>
                <a:ext uri="{FF2B5EF4-FFF2-40B4-BE49-F238E27FC236}">
                  <a16:creationId xmlns:a16="http://schemas.microsoft.com/office/drawing/2014/main" id="{94DA5EE1-0B7A-2C20-5825-2AC9CD2394FC}"/>
                </a:ext>
              </a:extLst>
            </p:cNvPr>
            <p:cNvSpPr txBox="1"/>
            <p:nvPr/>
          </p:nvSpPr>
          <p:spPr>
            <a:xfrm>
              <a:off x="4704364" y="2654085"/>
              <a:ext cx="1306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BİDB</a:t>
              </a:r>
            </a:p>
          </p:txBody>
        </p:sp>
        <p:pic>
          <p:nvPicPr>
            <p:cNvPr id="29" name="Resim 28" descr="siyah, karanlık içeren bir resim&#10;&#10;Açıklama otomatik olarak oluşturuldu">
              <a:extLst>
                <a:ext uri="{FF2B5EF4-FFF2-40B4-BE49-F238E27FC236}">
                  <a16:creationId xmlns:a16="http://schemas.microsoft.com/office/drawing/2014/main" id="{81FA05A3-72F4-783F-6D2A-BAEE1DC15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584" y="1821180"/>
              <a:ext cx="913280" cy="913280"/>
            </a:xfrm>
            <a:prstGeom prst="rect">
              <a:avLst/>
            </a:prstGeom>
          </p:spPr>
        </p:pic>
      </p:grpSp>
      <p:pic>
        <p:nvPicPr>
          <p:cNvPr id="32" name="Grafik 31" descr="Onay işareti düz dolguyla">
            <a:extLst>
              <a:ext uri="{FF2B5EF4-FFF2-40B4-BE49-F238E27FC236}">
                <a16:creationId xmlns:a16="http://schemas.microsoft.com/office/drawing/2014/main" id="{457170D1-8511-0B62-50A1-C8197A6614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0475" y="2004202"/>
            <a:ext cx="266700" cy="266700"/>
          </a:xfrm>
          <a:prstGeom prst="rect">
            <a:avLst/>
          </a:prstGeom>
        </p:spPr>
      </p:pic>
      <p:sp>
        <p:nvSpPr>
          <p:cNvPr id="33" name="Ok: Sağ 32">
            <a:extLst>
              <a:ext uri="{FF2B5EF4-FFF2-40B4-BE49-F238E27FC236}">
                <a16:creationId xmlns:a16="http://schemas.microsoft.com/office/drawing/2014/main" id="{54720A32-6DF7-AB08-E405-689FCDF2F6CD}"/>
              </a:ext>
            </a:extLst>
          </p:cNvPr>
          <p:cNvSpPr/>
          <p:nvPr/>
        </p:nvSpPr>
        <p:spPr>
          <a:xfrm rot="5400000">
            <a:off x="8983675" y="3369891"/>
            <a:ext cx="1189912" cy="412610"/>
          </a:xfrm>
          <a:prstGeom prst="rightArrow">
            <a:avLst>
              <a:gd name="adj1" fmla="val 50000"/>
              <a:gd name="adj2" fmla="val 7101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">
                <a:schemeClr val="accent6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k: Sağ 34">
            <a:extLst>
              <a:ext uri="{FF2B5EF4-FFF2-40B4-BE49-F238E27FC236}">
                <a16:creationId xmlns:a16="http://schemas.microsoft.com/office/drawing/2014/main" id="{D25767D0-CBDF-C963-60D7-3D67152ED9D5}"/>
              </a:ext>
            </a:extLst>
          </p:cNvPr>
          <p:cNvSpPr/>
          <p:nvPr/>
        </p:nvSpPr>
        <p:spPr>
          <a:xfrm>
            <a:off x="7880489" y="2181291"/>
            <a:ext cx="1022009" cy="412608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Talep</a:t>
            </a:r>
          </a:p>
        </p:txBody>
      </p:sp>
      <p:grpSp>
        <p:nvGrpSpPr>
          <p:cNvPr id="38" name="Grup 37">
            <a:extLst>
              <a:ext uri="{FF2B5EF4-FFF2-40B4-BE49-F238E27FC236}">
                <a16:creationId xmlns:a16="http://schemas.microsoft.com/office/drawing/2014/main" id="{66994B65-32DE-B77C-4A81-7159C4F1ACDD}"/>
              </a:ext>
            </a:extLst>
          </p:cNvPr>
          <p:cNvGrpSpPr/>
          <p:nvPr/>
        </p:nvGrpSpPr>
        <p:grpSpPr>
          <a:xfrm>
            <a:off x="9003232" y="4268212"/>
            <a:ext cx="1306449" cy="1392119"/>
            <a:chOff x="8946843" y="4046350"/>
            <a:chExt cx="1306449" cy="1392119"/>
          </a:xfrm>
        </p:grpSpPr>
        <p:pic>
          <p:nvPicPr>
            <p:cNvPr id="36" name="Resim 35" descr="siyah, karanlık içeren bir resim&#10;&#10;Açıklama otomatik olarak oluşturuldu">
              <a:extLst>
                <a:ext uri="{FF2B5EF4-FFF2-40B4-BE49-F238E27FC236}">
                  <a16:creationId xmlns:a16="http://schemas.microsoft.com/office/drawing/2014/main" id="{87C36469-16D3-A848-9A62-ACE151117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036" y="4046350"/>
              <a:ext cx="749190" cy="749190"/>
            </a:xfrm>
            <a:prstGeom prst="rect">
              <a:avLst/>
            </a:prstGeom>
          </p:spPr>
        </p:pic>
        <p:sp>
          <p:nvSpPr>
            <p:cNvPr id="37" name="Metin kutusu 36">
              <a:extLst>
                <a:ext uri="{FF2B5EF4-FFF2-40B4-BE49-F238E27FC236}">
                  <a16:creationId xmlns:a16="http://schemas.microsoft.com/office/drawing/2014/main" id="{694062A2-BA0C-9551-E3D1-A9588EF4F6FD}"/>
                </a:ext>
              </a:extLst>
            </p:cNvPr>
            <p:cNvSpPr txBox="1"/>
            <p:nvPr/>
          </p:nvSpPr>
          <p:spPr>
            <a:xfrm>
              <a:off x="8946843" y="4792138"/>
              <a:ext cx="1306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Sistem Yöneticisi</a:t>
              </a:r>
            </a:p>
          </p:txBody>
        </p:sp>
      </p:grpSp>
      <p:sp>
        <p:nvSpPr>
          <p:cNvPr id="39" name="Ok: Sağ 38">
            <a:extLst>
              <a:ext uri="{FF2B5EF4-FFF2-40B4-BE49-F238E27FC236}">
                <a16:creationId xmlns:a16="http://schemas.microsoft.com/office/drawing/2014/main" id="{708C4DA4-0376-EA64-AC64-3666BF3507FE}"/>
              </a:ext>
            </a:extLst>
          </p:cNvPr>
          <p:cNvSpPr/>
          <p:nvPr/>
        </p:nvSpPr>
        <p:spPr>
          <a:xfrm rot="10800000">
            <a:off x="8150475" y="4854217"/>
            <a:ext cx="930454" cy="412610"/>
          </a:xfrm>
          <a:prstGeom prst="rightArrow">
            <a:avLst>
              <a:gd name="adj1" fmla="val 50000"/>
              <a:gd name="adj2" fmla="val 7101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Resim 4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6688A999-F6F2-4485-F617-C55E4D057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1" y="3754459"/>
            <a:ext cx="963306" cy="963306"/>
          </a:xfrm>
          <a:prstGeom prst="rect">
            <a:avLst/>
          </a:prstGeom>
        </p:spPr>
      </p:pic>
      <p:grpSp>
        <p:nvGrpSpPr>
          <p:cNvPr id="49" name="Grup 48">
            <a:extLst>
              <a:ext uri="{FF2B5EF4-FFF2-40B4-BE49-F238E27FC236}">
                <a16:creationId xmlns:a16="http://schemas.microsoft.com/office/drawing/2014/main" id="{6501D394-08D8-907E-EDBC-9AE1CC8D4699}"/>
              </a:ext>
            </a:extLst>
          </p:cNvPr>
          <p:cNvGrpSpPr/>
          <p:nvPr/>
        </p:nvGrpSpPr>
        <p:grpSpPr>
          <a:xfrm>
            <a:off x="2302900" y="3117039"/>
            <a:ext cx="104164" cy="692840"/>
            <a:chOff x="2302900" y="3117039"/>
            <a:chExt cx="148572" cy="1255270"/>
          </a:xfrm>
        </p:grpSpPr>
        <p:cxnSp>
          <p:nvCxnSpPr>
            <p:cNvPr id="45" name="Düz Ok Bağlayıcısı 44">
              <a:extLst>
                <a:ext uri="{FF2B5EF4-FFF2-40B4-BE49-F238E27FC236}">
                  <a16:creationId xmlns:a16="http://schemas.microsoft.com/office/drawing/2014/main" id="{B5E8A045-4C3D-5F98-89FE-66B23FE14EE9}"/>
                </a:ext>
              </a:extLst>
            </p:cNvPr>
            <p:cNvCxnSpPr>
              <a:cxnSpLocks/>
            </p:cNvCxnSpPr>
            <p:nvPr/>
          </p:nvCxnSpPr>
          <p:spPr>
            <a:xfrm>
              <a:off x="2302900" y="3126564"/>
              <a:ext cx="0" cy="12457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üz Ok Bağlayıcısı 46">
              <a:extLst>
                <a:ext uri="{FF2B5EF4-FFF2-40B4-BE49-F238E27FC236}">
                  <a16:creationId xmlns:a16="http://schemas.microsoft.com/office/drawing/2014/main" id="{08D14F02-5652-72AE-FF40-EC327A98C10B}"/>
                </a:ext>
              </a:extLst>
            </p:cNvPr>
            <p:cNvCxnSpPr/>
            <p:nvPr/>
          </p:nvCxnSpPr>
          <p:spPr>
            <a:xfrm flipV="1">
              <a:off x="2451472" y="3117039"/>
              <a:ext cx="0" cy="12457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Bağlayıcı: Dirsek 65">
            <a:extLst>
              <a:ext uri="{FF2B5EF4-FFF2-40B4-BE49-F238E27FC236}">
                <a16:creationId xmlns:a16="http://schemas.microsoft.com/office/drawing/2014/main" id="{1CF520AE-BAFD-F5A8-123E-AE9094683FDB}"/>
              </a:ext>
            </a:extLst>
          </p:cNvPr>
          <p:cNvCxnSpPr>
            <a:cxnSpLocks/>
          </p:cNvCxnSpPr>
          <p:nvPr/>
        </p:nvCxnSpPr>
        <p:spPr>
          <a:xfrm rot="10800000">
            <a:off x="2407066" y="4891047"/>
            <a:ext cx="4110163" cy="267528"/>
          </a:xfrm>
          <a:prstGeom prst="bentConnector3">
            <a:avLst>
              <a:gd name="adj1" fmla="val 99834"/>
            </a:avLst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Dikdörtgen 55">
            <a:extLst>
              <a:ext uri="{FF2B5EF4-FFF2-40B4-BE49-F238E27FC236}">
                <a16:creationId xmlns:a16="http://schemas.microsoft.com/office/drawing/2014/main" id="{A4C6F359-5EA4-6A54-A828-F05EA3B25CDC}"/>
              </a:ext>
            </a:extLst>
          </p:cNvPr>
          <p:cNvSpPr/>
          <p:nvPr/>
        </p:nvSpPr>
        <p:spPr>
          <a:xfrm>
            <a:off x="4541322" y="4540572"/>
            <a:ext cx="670994" cy="64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Metin kutusu 81">
            <a:extLst>
              <a:ext uri="{FF2B5EF4-FFF2-40B4-BE49-F238E27FC236}">
                <a16:creationId xmlns:a16="http://schemas.microsoft.com/office/drawing/2014/main" id="{379CFB92-0840-23F4-7DCE-76395402CDA1}"/>
              </a:ext>
            </a:extLst>
          </p:cNvPr>
          <p:cNvSpPr txBox="1"/>
          <p:nvPr/>
        </p:nvSpPr>
        <p:spPr>
          <a:xfrm>
            <a:off x="4067457" y="5414187"/>
            <a:ext cx="195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Güvenlik Duvarı</a:t>
            </a:r>
          </a:p>
        </p:txBody>
      </p: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E160B64C-00D5-C476-68D6-6EE6FD97A8A9}"/>
              </a:ext>
            </a:extLst>
          </p:cNvPr>
          <p:cNvSpPr txBox="1"/>
          <p:nvPr/>
        </p:nvSpPr>
        <p:spPr>
          <a:xfrm>
            <a:off x="7037603" y="5435986"/>
            <a:ext cx="102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Sunucu</a:t>
            </a:r>
          </a:p>
        </p:txBody>
      </p:sp>
      <p:sp>
        <p:nvSpPr>
          <p:cNvPr id="84" name="Metin kutusu 83">
            <a:extLst>
              <a:ext uri="{FF2B5EF4-FFF2-40B4-BE49-F238E27FC236}">
                <a16:creationId xmlns:a16="http://schemas.microsoft.com/office/drawing/2014/main" id="{5359ECA0-B1D7-EFF7-1504-3E34F47FFB20}"/>
              </a:ext>
            </a:extLst>
          </p:cNvPr>
          <p:cNvSpPr txBox="1"/>
          <p:nvPr/>
        </p:nvSpPr>
        <p:spPr>
          <a:xfrm>
            <a:off x="1991146" y="4620940"/>
            <a:ext cx="102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İstemci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67ADA82B-5639-1A1E-0C6D-397BD8946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5820" y="4274492"/>
            <a:ext cx="1628775" cy="123825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B308D5D3-DE93-E9D9-2A98-DA8026D618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3010" y="4031097"/>
            <a:ext cx="624720" cy="55846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68D47D8-DE88-2AD4-C91D-78118CBDD5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0752" y="4426212"/>
            <a:ext cx="1026167" cy="10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4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5A642-EA32-591E-002A-A17643BD6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178E6F0F-F5B5-E9B9-EBAC-48FDA969B0F6}"/>
              </a:ext>
            </a:extLst>
          </p:cNvPr>
          <p:cNvGrpSpPr/>
          <p:nvPr/>
        </p:nvGrpSpPr>
        <p:grpSpPr>
          <a:xfrm>
            <a:off x="1931719" y="290266"/>
            <a:ext cx="7964756" cy="646331"/>
            <a:chOff x="1931719" y="448762"/>
            <a:chExt cx="7964756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7626B50B-88D5-73C7-B41C-F031FF9B1FB9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75" y="1038987"/>
              <a:ext cx="707427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989096BA-0BFC-7E26-D23D-3FC61FD7167F}"/>
                </a:ext>
              </a:extLst>
            </p:cNvPr>
            <p:cNvSpPr txBox="1"/>
            <p:nvPr/>
          </p:nvSpPr>
          <p:spPr>
            <a:xfrm>
              <a:off x="1931719" y="448762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Ana Veri Merkezi Fiziksel Özellikleri</a:t>
              </a:r>
            </a:p>
          </p:txBody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62B0AA17-606E-3DE9-E8CB-4C0BB2E4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12" y="1148644"/>
            <a:ext cx="2227633" cy="100761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26" name="Picture 2" descr="BirSens - Ortam İzleme Sistemleri">
            <a:extLst>
              <a:ext uri="{FF2B5EF4-FFF2-40B4-BE49-F238E27FC236}">
                <a16:creationId xmlns:a16="http://schemas.microsoft.com/office/drawing/2014/main" id="{86553D30-BAB5-0E05-2202-7C4E4CA1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2409607"/>
            <a:ext cx="1865757" cy="121228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3D9DB83F-C3D9-A556-C776-E6119B88A6B4}"/>
              </a:ext>
            </a:extLst>
          </p:cNvPr>
          <p:cNvSpPr txBox="1"/>
          <p:nvPr/>
        </p:nvSpPr>
        <p:spPr>
          <a:xfrm>
            <a:off x="8948215" y="1422363"/>
            <a:ext cx="250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Yangın Söndürme Sistemi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8925C327-844E-4F39-7F3A-F78AE625526F}"/>
              </a:ext>
            </a:extLst>
          </p:cNvPr>
          <p:cNvSpPr txBox="1"/>
          <p:nvPr/>
        </p:nvSpPr>
        <p:spPr>
          <a:xfrm>
            <a:off x="9084045" y="2846473"/>
            <a:ext cx="250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Ortam İzleme Sistemi</a:t>
            </a:r>
          </a:p>
        </p:txBody>
      </p:sp>
      <p:pic>
        <p:nvPicPr>
          <p:cNvPr id="1028" name="Picture 4" descr="Dünyada 5 firma tarafından üretilen, yeni nesil “In Row Cooler” ailesi">
            <a:extLst>
              <a:ext uri="{FF2B5EF4-FFF2-40B4-BE49-F238E27FC236}">
                <a16:creationId xmlns:a16="http://schemas.microsoft.com/office/drawing/2014/main" id="{092FA13C-46CA-887B-184D-CF8DBCDF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1" y="5391365"/>
            <a:ext cx="1865757" cy="140506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2F8B19B5-5855-F29E-7CDB-1427B947F0F3}"/>
              </a:ext>
            </a:extLst>
          </p:cNvPr>
          <p:cNvSpPr txBox="1"/>
          <p:nvPr/>
        </p:nvSpPr>
        <p:spPr>
          <a:xfrm>
            <a:off x="9084045" y="5846948"/>
            <a:ext cx="214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Yedekli Kabin Tipi</a:t>
            </a:r>
          </a:p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Klima Sistemi</a:t>
            </a:r>
          </a:p>
        </p:txBody>
      </p:sp>
      <p:pic>
        <p:nvPicPr>
          <p:cNvPr id="1030" name="Picture 6" descr="Müşterilerin Talebini Aşan Vertiv Colocation Çözümleri">
            <a:extLst>
              <a:ext uri="{FF2B5EF4-FFF2-40B4-BE49-F238E27FC236}">
                <a16:creationId xmlns:a16="http://schemas.microsoft.com/office/drawing/2014/main" id="{87D0169B-67B2-19EC-D855-D05ECF5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24" y="1412379"/>
            <a:ext cx="2144787" cy="150472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A5EC9E41-B7D9-6EFA-AE79-B474A7E0EAE2}"/>
              </a:ext>
            </a:extLst>
          </p:cNvPr>
          <p:cNvSpPr txBox="1"/>
          <p:nvPr/>
        </p:nvSpPr>
        <p:spPr>
          <a:xfrm>
            <a:off x="3769310" y="1731807"/>
            <a:ext cx="214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Giriş-Çıkış Kontrollü Sunucu Kabin Sistemi</a:t>
            </a:r>
          </a:p>
        </p:txBody>
      </p:sp>
      <p:pic>
        <p:nvPicPr>
          <p:cNvPr id="1032" name="Picture 8" descr="Yükseltilmiş Döşeme Sistemleri Fiyatları ve Yapımı - Yef Yapı">
            <a:extLst>
              <a:ext uri="{FF2B5EF4-FFF2-40B4-BE49-F238E27FC236}">
                <a16:creationId xmlns:a16="http://schemas.microsoft.com/office/drawing/2014/main" id="{657CBCAF-5A56-AADA-93AA-D4E93218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24" y="3429000"/>
            <a:ext cx="2206476" cy="124114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4FE228D9-FF63-6E94-A3B1-44C623BA3F88}"/>
              </a:ext>
            </a:extLst>
          </p:cNvPr>
          <p:cNvSpPr txBox="1"/>
          <p:nvPr/>
        </p:nvSpPr>
        <p:spPr>
          <a:xfrm>
            <a:off x="3951213" y="3599775"/>
            <a:ext cx="214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Yangına Dayanıklı Yükseltilmiş Yer Döşeme Sistemi</a:t>
            </a:r>
          </a:p>
        </p:txBody>
      </p:sp>
      <p:pic>
        <p:nvPicPr>
          <p:cNvPr id="1034" name="Picture 10" descr="Yüz Tanıma Sistemi – Yüz tanıma cihazları - Ümit Özalp">
            <a:extLst>
              <a:ext uri="{FF2B5EF4-FFF2-40B4-BE49-F238E27FC236}">
                <a16:creationId xmlns:a16="http://schemas.microsoft.com/office/drawing/2014/main" id="{A8392AFC-236F-6FAE-C3E5-7640F41C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89" y="5030200"/>
            <a:ext cx="2206477" cy="1504718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1BADD9D9-2A7E-5D4B-C414-1A2B33727215}"/>
              </a:ext>
            </a:extLst>
          </p:cNvPr>
          <p:cNvSpPr txBox="1"/>
          <p:nvPr/>
        </p:nvSpPr>
        <p:spPr>
          <a:xfrm>
            <a:off x="3951213" y="5262902"/>
            <a:ext cx="214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Yüz Tanımalı Giriş Güvenlik Kontrol Sistemi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060AA66D-2872-2020-02FC-490571FA7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072" y="3680511"/>
            <a:ext cx="889724" cy="165223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82B51609-FF75-80C3-6B4B-D9156CCCD2FB}"/>
              </a:ext>
            </a:extLst>
          </p:cNvPr>
          <p:cNvSpPr txBox="1"/>
          <p:nvPr/>
        </p:nvSpPr>
        <p:spPr>
          <a:xfrm>
            <a:off x="9080616" y="4253561"/>
            <a:ext cx="250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Kesintisiz Güç Kaynağı Sistemi (UPS)</a:t>
            </a:r>
          </a:p>
        </p:txBody>
      </p:sp>
    </p:spTree>
    <p:extLst>
      <p:ext uri="{BB962C8B-B14F-4D97-AF65-F5344CB8AC3E}">
        <p14:creationId xmlns:p14="http://schemas.microsoft.com/office/powerpoint/2010/main" val="46095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3F84B1-48B0-DB83-C479-37C78E18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E5CCA786-2AB3-611F-FCD2-1E9AEAF3F2A0}"/>
              </a:ext>
            </a:extLst>
          </p:cNvPr>
          <p:cNvGrpSpPr/>
          <p:nvPr/>
        </p:nvGrpSpPr>
        <p:grpSpPr>
          <a:xfrm>
            <a:off x="1895143" y="563344"/>
            <a:ext cx="7964756" cy="646331"/>
            <a:chOff x="1895143" y="563344"/>
            <a:chExt cx="7964756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9A1B7B65-566B-46EE-A39B-24557AE9B1DB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BA0E4A8-9F37-2725-F4CD-E24333CE1B8F}"/>
                </a:ext>
              </a:extLst>
            </p:cNvPr>
            <p:cNvSpPr txBox="1"/>
            <p:nvPr/>
          </p:nvSpPr>
          <p:spPr>
            <a:xfrm>
              <a:off x="1895143" y="563344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Bilişim Kaynaklarımız:</a:t>
              </a:r>
            </a:p>
          </p:txBody>
        </p:sp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C1669F52-7304-335B-80E8-DF2F710395C4}"/>
              </a:ext>
            </a:extLst>
          </p:cNvPr>
          <p:cNvSpPr txBox="1"/>
          <p:nvPr/>
        </p:nvSpPr>
        <p:spPr>
          <a:xfrm>
            <a:off x="1575484" y="1403470"/>
            <a:ext cx="3142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 Veri Merkezi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A91FEA0-A184-BD82-8AE9-9ED9FF2CB168}"/>
              </a:ext>
            </a:extLst>
          </p:cNvPr>
          <p:cNvSpPr txBox="1"/>
          <p:nvPr/>
        </p:nvSpPr>
        <p:spPr>
          <a:xfrm>
            <a:off x="2491138" y="5078915"/>
            <a:ext cx="32607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Fiziki Sunucular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Omurga Anahtarı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Fiziksel Sunucu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Adet Veri Depolama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Adet Ortam İzleme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AAB1964-B9C0-21E7-E087-38AE7BA94295}"/>
              </a:ext>
            </a:extLst>
          </p:cNvPr>
          <p:cNvSpPr txBox="1"/>
          <p:nvPr/>
        </p:nvSpPr>
        <p:spPr>
          <a:xfrm>
            <a:off x="7784372" y="5078915"/>
            <a:ext cx="25187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Sanal Sunucular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Adet Sanal Sunucu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5709831-3923-407A-AAC9-00B0BF3C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" r="2212"/>
          <a:stretch/>
        </p:blipFill>
        <p:spPr>
          <a:xfrm>
            <a:off x="2491138" y="1935818"/>
            <a:ext cx="7797830" cy="30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F0E8D-3F31-A333-D451-62CCB2B1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4524FBD0-D50D-50E2-D568-77CF09421CE1}"/>
              </a:ext>
            </a:extLst>
          </p:cNvPr>
          <p:cNvGrpSpPr/>
          <p:nvPr/>
        </p:nvGrpSpPr>
        <p:grpSpPr>
          <a:xfrm>
            <a:off x="1895143" y="563344"/>
            <a:ext cx="7964756" cy="646331"/>
            <a:chOff x="1895143" y="563344"/>
            <a:chExt cx="7964756" cy="646331"/>
          </a:xfrm>
        </p:grpSpPr>
        <p:cxnSp>
          <p:nvCxnSpPr>
            <p:cNvPr id="7" name="Düz Bağlayıcı 6">
              <a:extLst>
                <a:ext uri="{FF2B5EF4-FFF2-40B4-BE49-F238E27FC236}">
                  <a16:creationId xmlns:a16="http://schemas.microsoft.com/office/drawing/2014/main" id="{7568539F-E7E1-E143-E50B-30F3947A7E65}"/>
                </a:ext>
              </a:extLst>
            </p:cNvPr>
            <p:cNvCxnSpPr/>
            <p:nvPr/>
          </p:nvCxnSpPr>
          <p:spPr>
            <a:xfrm>
              <a:off x="2009775" y="1209675"/>
              <a:ext cx="4914900" cy="0"/>
            </a:xfrm>
            <a:prstGeom prst="line">
              <a:avLst/>
            </a:prstGeom>
            <a:ln w="19050">
              <a:solidFill>
                <a:srgbClr val="B7A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4322BBB1-399C-3ACB-BA9A-30C40BE307D8}"/>
                </a:ext>
              </a:extLst>
            </p:cNvPr>
            <p:cNvSpPr txBox="1"/>
            <p:nvPr/>
          </p:nvSpPr>
          <p:spPr>
            <a:xfrm>
              <a:off x="1895143" y="563344"/>
              <a:ext cx="7964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3600" b="1" i="1" dirty="0">
                  <a:solidFill>
                    <a:srgbClr val="393C5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Bilişim Kaynaklarımız:</a:t>
              </a: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0FB5A057-5923-A662-F204-798ECA7F5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80" y="2274376"/>
            <a:ext cx="2996526" cy="4020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2590162-1958-AA63-8106-DC8CE23E0DC1}"/>
              </a:ext>
            </a:extLst>
          </p:cNvPr>
          <p:cNvSpPr txBox="1"/>
          <p:nvPr/>
        </p:nvSpPr>
        <p:spPr>
          <a:xfrm>
            <a:off x="1628103" y="1686729"/>
            <a:ext cx="2733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393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 Sürekliliği Merkezi(FKM)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A539F65-42B2-B1FB-0E7E-29B6ADC51BD0}"/>
              </a:ext>
            </a:extLst>
          </p:cNvPr>
          <p:cNvSpPr txBox="1"/>
          <p:nvPr/>
        </p:nvSpPr>
        <p:spPr>
          <a:xfrm>
            <a:off x="5243843" y="2505382"/>
            <a:ext cx="2783839" cy="212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Adet Omurga Anahtarı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Fiziksel Sunucu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Veri Depolama Sistemi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Ortam İzleme Cihazı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Adet Sanal Sunucu</a:t>
            </a:r>
          </a:p>
        </p:txBody>
      </p:sp>
    </p:spTree>
    <p:extLst>
      <p:ext uri="{BB962C8B-B14F-4D97-AF65-F5344CB8AC3E}">
        <p14:creationId xmlns:p14="http://schemas.microsoft.com/office/powerpoint/2010/main" val="192927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1634</Words>
  <Application>Microsoft Office PowerPoint</Application>
  <PresentationFormat>Geniş ekran</PresentationFormat>
  <Paragraphs>514</Paragraphs>
  <Slides>25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</vt:lpstr>
      <vt:lpstr>Calibri Light</vt:lpstr>
      <vt:lpstr>times new roman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SeLim Kandemir</dc:creator>
  <cp:lastModifiedBy>Metin ERGEN</cp:lastModifiedBy>
  <cp:revision>274</cp:revision>
  <cp:lastPrinted>2024-02-09T07:23:55Z</cp:lastPrinted>
  <dcterms:created xsi:type="dcterms:W3CDTF">2018-12-17T11:45:01Z</dcterms:created>
  <dcterms:modified xsi:type="dcterms:W3CDTF">2024-02-14T12:57:45Z</dcterms:modified>
</cp:coreProperties>
</file>